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6.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64" r:id="rId6"/>
    <p:sldId id="269" r:id="rId7"/>
    <p:sldId id="287" r:id="rId8"/>
    <p:sldId id="272" r:id="rId9"/>
    <p:sldId id="276" r:id="rId10"/>
    <p:sldId id="288" r:id="rId11"/>
    <p:sldId id="275" r:id="rId12"/>
    <p:sldId id="291" r:id="rId13"/>
    <p:sldId id="292" r:id="rId14"/>
    <p:sldId id="289" r:id="rId15"/>
    <p:sldId id="277" r:id="rId16"/>
    <p:sldId id="271" r:id="rId17"/>
    <p:sldId id="290"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6" userDrawn="1">
          <p15:clr>
            <a:srgbClr val="A4A3A4"/>
          </p15:clr>
        </p15:guide>
        <p15:guide id="2" pos="3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6C7"/>
    <a:srgbClr val="77A5FE"/>
    <a:srgbClr val="2E75B6"/>
    <a:srgbClr val="297FBF"/>
    <a:srgbClr val="A6D9ED"/>
    <a:srgbClr val="2462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75" d="100"/>
          <a:sy n="75" d="100"/>
        </p:scale>
        <p:origin x="1380" y="504"/>
      </p:cViewPr>
      <p:guideLst>
        <p:guide orient="horz" pos="2106"/>
        <p:guide pos="3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5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D6AAE-7461-4613-884C-DF606E62B8D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F18E5-F5C9-4A82-8E18-DC6350A725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优点：</a:t>
            </a:r>
            <a:endParaRPr lang="zh-CN" altLang="en-US"/>
          </a:p>
          <a:p>
            <a:r>
              <a:rPr lang="zh-CN" altLang="en-US"/>
              <a:t>1）开闭原则。你可以引入在不同类对象上执行的新行为，且无需对这些类做出修改。</a:t>
            </a:r>
            <a:endParaRPr lang="zh-CN" altLang="en-US"/>
          </a:p>
          <a:p>
            <a:r>
              <a:rPr lang="zh-CN" altLang="en-US"/>
              <a:t>2）单一职责原则。可将同一行为的不同版本移到同一个类中。</a:t>
            </a:r>
            <a:endParaRPr lang="zh-CN" altLang="en-US"/>
          </a:p>
          <a:p>
            <a:r>
              <a:rPr lang="zh-CN" altLang="en-US"/>
              <a:t>3）访问者对象可以在与各种对象交互时收集一些有用的信息。</a:t>
            </a:r>
            <a:endParaRPr lang="zh-CN" altLang="en-US"/>
          </a:p>
          <a:p>
            <a:r>
              <a:rPr lang="zh-CN" altLang="en-US"/>
              <a:t>当你想要遍历一些复杂的对象结构（例如对象树），并在结构中的每个对象上应用访问者时，这些信息可能会有所帮助。</a:t>
            </a:r>
            <a:endParaRPr lang="zh-CN" altLang="en-US"/>
          </a:p>
          <a:p>
            <a:r>
              <a:rPr lang="zh-CN" altLang="en-US"/>
              <a:t>缺点：</a:t>
            </a:r>
            <a:endParaRPr lang="zh-CN" altLang="en-US"/>
          </a:p>
          <a:p>
            <a:r>
              <a:rPr lang="zh-CN" altLang="en-US"/>
              <a:t>1）每次在元素层次结构中添加或移除一个类时，你都要更新所有的访问者。</a:t>
            </a:r>
            <a:endParaRPr lang="zh-CN" altLang="en-US"/>
          </a:p>
          <a:p>
            <a:r>
              <a:rPr lang="zh-CN" altLang="en-US"/>
              <a:t>2）在访问者同某个元素进行交互时，它们可能没有访问元素私有成员变量和方法的必要权限。</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数据结构稳定，作用于数据结构的操作经常变化的场景。</a:t>
            </a:r>
            <a:endParaRPr lang="zh-CN" altLang="en-US"/>
          </a:p>
          <a:p>
            <a:r>
              <a:rPr lang="zh-CN" altLang="en-US"/>
              <a:t>需要数据结构与数据操作分离的场景。</a:t>
            </a:r>
            <a:endParaRPr lang="zh-CN" altLang="en-US"/>
          </a:p>
          <a:p>
            <a:r>
              <a:rPr lang="zh-CN" altLang="en-US"/>
              <a:t>需要对不同数据类型（元素）进行操作，而不使用分支判断具体类型的场景</a:t>
            </a:r>
            <a:endParaRPr lang="zh-CN" altLang="en-US"/>
          </a:p>
          <a:p>
            <a:endParaRPr lang="zh-CN" altLang="en-US"/>
          </a:p>
          <a:p>
            <a:endParaRPr lang="zh-CN" altLang="en-US"/>
          </a:p>
          <a:p>
            <a:r>
              <a:rPr lang="zh-CN" altLang="en-US"/>
              <a:t>访问者模式适合应用场景</a:t>
            </a:r>
            <a:endParaRPr lang="zh-CN" altLang="en-US"/>
          </a:p>
          <a:p>
            <a:r>
              <a:rPr lang="zh-CN" altLang="en-US"/>
              <a:t>1. 如果你需要对一个复杂对象结构（例如对象树）中的所有元素执行某些操作，可使用访问者模式。</a:t>
            </a:r>
            <a:endParaRPr lang="zh-CN" altLang="en-US"/>
          </a:p>
          <a:p>
            <a:r>
              <a:rPr lang="zh-CN" altLang="en-US"/>
              <a:t>2. 访问者模式通过在访问者对象中为多个目标类提供相同操作的变体，让你能在属于不同类的一组对象上执行同一操作。</a:t>
            </a:r>
            <a:endParaRPr lang="zh-CN" altLang="en-US"/>
          </a:p>
          <a:p>
            <a:r>
              <a:rPr lang="zh-CN" altLang="en-US"/>
              <a:t>3. 可使用访问者模式来清理辅助行为的业务逻辑。</a:t>
            </a:r>
            <a:endParaRPr lang="zh-CN" altLang="en-US"/>
          </a:p>
          <a:p>
            <a:r>
              <a:rPr lang="zh-CN" altLang="en-US"/>
              <a:t>4. 该模式会将所有非主要的行为抽取到一组访问者类中，使得程序的主要类能更专注于主要的工作。</a:t>
            </a:r>
            <a:endParaRPr lang="zh-CN" altLang="en-US"/>
          </a:p>
          <a:p>
            <a:r>
              <a:rPr lang="zh-CN" altLang="en-US"/>
              <a:t>5. 当某个行为仅在类层次结构中的一些类中有意义，而在其他类中没有意义时，可使用该模式。</a:t>
            </a:r>
            <a:endParaRPr lang="zh-CN" altLang="en-US"/>
          </a:p>
          <a:p>
            <a:r>
              <a:rPr lang="zh-CN" altLang="en-US"/>
              <a:t>6. 你可将该行为抽取到单独的访问者类中，只需实现接收相关类的对象作为参数的访问者方法并将其他方法留空即可。</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dirty="0">
                <a:solidFill>
                  <a:schemeClr val="bg1"/>
                </a:solidFill>
                <a:latin typeface="汉仪细等线简" panose="02010609000101010101" pitchFamily="49" charset="-122"/>
                <a:ea typeface="汉仪细等线简" panose="02010609000101010101" pitchFamily="49" charset="-122"/>
                <a:cs typeface="+mn-ea"/>
                <a:sym typeface="+mn-lt"/>
              </a:rPr>
              <a:t>换句话说，这一种将算法与对象结构分开的软件设计模式。</a:t>
            </a:r>
            <a:endParaRPr lang="zh-CN" altLang="en-US" dirty="0">
              <a:solidFill>
                <a:schemeClr val="bg1"/>
              </a:solidFill>
              <a:latin typeface="汉仪细等线简" panose="02010609000101010101" pitchFamily="49" charset="-122"/>
              <a:ea typeface="汉仪细等线简" panose="02010609000101010101" pitchFamily="49" charset="-122"/>
              <a:cs typeface="+mn-ea"/>
              <a:sym typeface="+mn-lt"/>
            </a:endParaRPr>
          </a:p>
          <a:p>
            <a:r>
              <a:rPr lang="zh-CN" altLang="en-US" dirty="0">
                <a:solidFill>
                  <a:schemeClr val="bg1"/>
                </a:solidFill>
                <a:latin typeface="汉仪细等线简" panose="02010609000101010101" pitchFamily="49" charset="-122"/>
                <a:ea typeface="汉仪细等线简" panose="02010609000101010101" pitchFamily="49" charset="-122"/>
                <a:cs typeface="+mn-ea"/>
                <a:sym typeface="+mn-lt"/>
              </a:rPr>
              <a:t>由于这种分离，可以将新操作添加到现有对象结构中，而无需修改结构。</a:t>
            </a:r>
            <a:endParaRPr lang="zh-CN" altLang="en-US" dirty="0">
              <a:solidFill>
                <a:schemeClr val="bg1"/>
              </a:solidFill>
              <a:latin typeface="汉仪细等线简" panose="02010609000101010101" pitchFamily="49" charset="-122"/>
              <a:ea typeface="汉仪细等线简" panose="02010609000101010101" pitchFamily="49" charset="-122"/>
              <a:cs typeface="+mn-ea"/>
              <a:sym typeface="+mn-lt"/>
            </a:endParaRPr>
          </a:p>
          <a:p>
            <a:r>
              <a:rPr lang="zh-CN" altLang="en-US" dirty="0">
                <a:solidFill>
                  <a:schemeClr val="bg1"/>
                </a:solidFill>
                <a:latin typeface="汉仪细等线简" panose="02010609000101010101" pitchFamily="49" charset="-122"/>
                <a:ea typeface="汉仪细等线简" panose="02010609000101010101" pitchFamily="49" charset="-122"/>
                <a:cs typeface="+mn-ea"/>
                <a:sym typeface="+mn-lt"/>
              </a:rPr>
              <a:t>它是面向对象编程和软件工程中遵循开放/封闭原则的一种方法，使你可以在不改变各元素的类的前提下定义作用于这些元素的新操作。</a:t>
            </a:r>
            <a:endParaRPr kumimoji="0" lang="zh-CN" altLang="en-US" b="0" i="0" u="none" strike="noStrike" cap="none" spc="0" normalizeH="0" baseline="0" dirty="0">
              <a:solidFill>
                <a:schemeClr val="bg1"/>
              </a:solidFill>
              <a:latin typeface="汉仪细等线简" panose="02010609000101010101" pitchFamily="49" charset="-122"/>
              <a:ea typeface="汉仪细等线简" panose="02010609000101010101" pitchFamily="49" charset="-122"/>
              <a:cs typeface="+mn-ea"/>
              <a:sym typeface="+mn-lt"/>
            </a:endParaRPr>
          </a:p>
          <a:p>
            <a:r>
              <a:rPr lang="en-US" altLang="zh-CN"/>
              <a:t>(</a:t>
            </a:r>
            <a:r>
              <a:rPr lang="zh-CN" altLang="en-US"/>
              <a:t>开放封闭原则的主要思想是：当系统需求发生改变时，尽量不修改系统原有代码功能，应该扩展模块的功能，来实现新的需求。</a:t>
            </a:r>
            <a:r>
              <a:rPr lang="en-US" altLang="zh-CN"/>
              <a:t>)</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可以看出，访问者模式主要包含五个角色。</a:t>
            </a:r>
            <a:endParaRPr lang="zh-CN" altLang="en-US"/>
          </a:p>
          <a:p>
            <a:r>
              <a:rPr lang="zh-CN" altLang="en-US">
                <a:sym typeface="+mn-ea"/>
              </a:rPr>
              <a:t>首先是Visitor（抽象访问者），它作为接口直接被Client（客户端）使用。对于访问对象中的每个具体元素类，它都声明一个访问操作。这些访问操作由ConcreteVisitor1、ConcreteVisitor2（具体访问者）来实现。</a:t>
            </a:r>
            <a:endParaRPr lang="zh-CN" altLang="en-US"/>
          </a:p>
          <a:p>
            <a:r>
              <a:rPr lang="zh-CN" altLang="en-US">
                <a:sym typeface="+mn-ea"/>
              </a:rPr>
              <a:t>元素也同样被分离为抽象和具体两个层次。对于Element（抽象元素），定义一个accept()方法，该方法必须有一个参数被声明为访问者的接口类型。ConcreteElement1、ConcreteElement2是具体元素，实现抽象元素中的accept()方法，根据当前元素类将其调用重定向到相应访问者。</a:t>
            </a:r>
            <a:endParaRPr lang="zh-CN" altLang="en-US"/>
          </a:p>
          <a:p>
            <a:r>
              <a:rPr lang="zh-CN" altLang="en-US">
                <a:sym typeface="+mn-ea"/>
              </a:rPr>
              <a:t>客户端（Client）通常会作为集合或其他复杂对象（例如一个组合树）的代表。会通过抽象接口与集合中的对象进行交互。</a:t>
            </a:r>
            <a:endParaRPr lang="zh-CN" altLang="en-U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在上面的 UML 类图中，ElementA 类并没有直接实现新的操作。相反，ElementA 实现了一个调度操作 accept(visitor)，将请求 "调度"（委托）到 "已接受的访问者对象"（visitor.visitElementA(this)）。Visitor1 类实现了该操作 (visitorElementA(e:ElementA))。</a:t>
            </a:r>
            <a:endParaRPr lang="zh-CN" altLang="en-US"/>
          </a:p>
          <a:p>
            <a:r>
              <a:rPr lang="zh-CN" altLang="en-US"/>
              <a:t>然后，ElementB 通过分派到 visitor.visitElementB(this) 来实现 accept(visitor)。Visitor1 类实现了操作 (visitElementB(e:ElementB))。</a:t>
            </a:r>
            <a:endParaRPr lang="zh-CN" altLang="en-US"/>
          </a:p>
          <a:p>
            <a:endParaRPr lang="zh-CN" altLang="en-US"/>
          </a:p>
          <a:p>
            <a:r>
              <a:rPr lang="zh-CN" altLang="en-US"/>
              <a:t>序列图显示了运行时的交互： 客户端对象遍历对象结构 (ElementA,ElementB) 的元素，并在每个元素上调用 accept(visitor)。</a:t>
            </a:r>
            <a:endParaRPr lang="zh-CN" altLang="en-US"/>
          </a:p>
          <a:p>
            <a:r>
              <a:rPr lang="zh-CN" altLang="en-US"/>
              <a:t>首先，客户端在元素 A 上调用 accept(</a:t>
            </a:r>
            <a:r>
              <a:rPr lang="zh-CN" altLang="en-US">
                <a:sym typeface="+mn-ea"/>
              </a:rPr>
              <a:t>visitor</a:t>
            </a:r>
            <a:r>
              <a:rPr lang="zh-CN" altLang="en-US"/>
              <a:t>)，然后在接受的游客对象上调用 visitElementA(this)。元素本身（this）被传递给访问者，这样它就可以 "访问 "元素 A（调用 operationA()）。</a:t>
            </a:r>
            <a:endParaRPr lang="zh-CN" altLang="en-US"/>
          </a:p>
          <a:p>
            <a:r>
              <a:rPr lang="zh-CN" altLang="en-US"/>
              <a:t>此后，客户端在元素 B 上调用 accept(visitor)，在 "访问 "元素 B 的访问者身上调用 visitElementB(this)（调用 operationB()）。</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QT框架使用访问者模式来实现文件的读写，提供了一个</a:t>
            </a:r>
            <a:r>
              <a:rPr lang="zh-CN" altLang="en-US">
                <a:sym typeface="+mn-ea"/>
              </a:rPr>
              <a:t>能被其他程序使用的FileVisitor</a:t>
            </a:r>
            <a:r>
              <a:rPr lang="zh-CN" altLang="en-US"/>
              <a:t>。通过谨慎的接口设计，能够实现代码的最大化复用。同时，通过将访问者代码与应用层逻辑分离。</a:t>
            </a:r>
            <a:endParaRPr lang="zh-CN" altLang="en-US"/>
          </a:p>
          <a:p>
            <a:r>
              <a:rPr lang="zh-CN" altLang="en-US"/>
              <a:t>首先简单介绍QT文件系统包含的类。QDir负责在文件树中查找文件，QFileInfo负责查询文件信息。</a:t>
            </a:r>
            <a:endParaRPr lang="zh-CN" altLang="en-US"/>
          </a:p>
          <a:p>
            <a:r>
              <a:rPr lang="zh-CN" altLang="en-US"/>
              <a:t>FileVisitor类查找文件树中所有符合要求的文件并执行。</a:t>
            </a:r>
            <a:endParaRPr lang="zh-CN" altLang="en-US"/>
          </a:p>
          <a:p>
            <a:endParaRPr lang="zh-CN" altLang="en-US"/>
          </a:p>
          <a:p>
            <a:r>
              <a:rPr lang="zh-CN" altLang="en-US"/>
              <a:t>对于不同的文件，我们希望有不同的执行方式，也就是说需要不同的负责特定文件的执行代码。QT使用了两种方法来插入这些代码，继承/多态和信号/槽。</a:t>
            </a:r>
            <a:endParaRPr lang="zh-CN" altLang="en-US"/>
          </a:p>
          <a:p>
            <a:r>
              <a:rPr lang="zh-CN" altLang="en-US"/>
              <a:t>继承方法下，虚拟函数processFile被重载为不同的函数。但为了避免完全的继承，QT让processFile发射一个信号到一个槽。</a:t>
            </a:r>
            <a:endParaRPr lang="zh-CN" altLang="en-US"/>
          </a:p>
          <a:p>
            <a:r>
              <a:rPr lang="zh-CN" altLang="en-US"/>
              <a:t>对文件查找的约束条件作为数据成员被存储在FileVisitor中。对于不同的文件，processFile可以有不同的执行方式，然后发射一个信号foundFile。foundFile函数将文件名传递给processEntry函数，processEntry函数读取文件信息，如果是文件则调用processFile，如果是文件夹则调用processDir，实现递归读取文件。</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QT框架使用访问者模式来实现文件的读写。他们声称，通过谨慎的接口设计，他们实现了代码的最大化复用。同时，通过将访问者代码与应用层逻辑分离，他们提供了一个能被其他程序使用的FileVisitor。</a:t>
            </a:r>
            <a:endParaRPr lang="zh-CN" altLang="en-US"/>
          </a:p>
          <a:p>
            <a:endParaRPr lang="zh-CN" altLang="en-US"/>
          </a:p>
          <a:p>
            <a:r>
              <a:rPr lang="zh-CN" altLang="en-US"/>
              <a:t>首先简单介绍QT文件系统包含的类。QDir负责在文件树中查找文件，QFileInfo负责查询文件信息。</a:t>
            </a:r>
            <a:endParaRPr lang="zh-CN" altLang="en-US"/>
          </a:p>
          <a:p>
            <a:r>
              <a:rPr lang="zh-CN" altLang="en-US"/>
              <a:t>FileVisitor类查找文件树中所有符合要求的文件并执行。</a:t>
            </a:r>
            <a:endParaRPr lang="zh-CN" altLang="en-US"/>
          </a:p>
          <a:p>
            <a:endParaRPr lang="zh-CN" altLang="en-US"/>
          </a:p>
          <a:p>
            <a:r>
              <a:rPr lang="en-US" altLang="zh-CN"/>
              <a:t> </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8FED3547-8D8C-4848-851B-5DCDCD2D63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2036F2-D766-4463-A47C-835BBB1F54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FED3547-8D8C-4848-851B-5DCDCD2D63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2036F2-D766-4463-A47C-835BBB1F54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FED3547-8D8C-4848-851B-5DCDCD2D63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2036F2-D766-4463-A47C-835BBB1F54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FED3547-8D8C-4848-851B-5DCDCD2D63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2036F2-D766-4463-A47C-835BBB1F54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8FED3547-8D8C-4848-851B-5DCDCD2D63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2036F2-D766-4463-A47C-835BBB1F54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FED3547-8D8C-4848-851B-5DCDCD2D63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2036F2-D766-4463-A47C-835BBB1F54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FED3547-8D8C-4848-851B-5DCDCD2D63C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2036F2-D766-4463-A47C-835BBB1F54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FED3547-8D8C-4848-851B-5DCDCD2D63C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2036F2-D766-4463-A47C-835BBB1F54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ED3547-8D8C-4848-851B-5DCDCD2D63C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2036F2-D766-4463-A47C-835BBB1F54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8FED3547-8D8C-4848-851B-5DCDCD2D63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2036F2-D766-4463-A47C-835BBB1F54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8FED3547-8D8C-4848-851B-5DCDCD2D63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2036F2-D766-4463-A47C-835BBB1F54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ED3547-8D8C-4848-851B-5DCDCD2D63C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2036F2-D766-4463-A47C-835BBB1F54A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xml"/><Relationship Id="rId7" Type="http://schemas.openxmlformats.org/officeDocument/2006/relationships/image" Target="../media/image5.png"/><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image" Target="../media/image14.png"/><Relationship Id="rId6" Type="http://schemas.openxmlformats.org/officeDocument/2006/relationships/tags" Target="../tags/tag20.xml"/><Relationship Id="rId5" Type="http://schemas.openxmlformats.org/officeDocument/2006/relationships/image" Target="../media/image13.png"/><Relationship Id="rId4" Type="http://schemas.openxmlformats.org/officeDocument/2006/relationships/tags" Target="../tags/tag19.xml"/><Relationship Id="rId3" Type="http://schemas.openxmlformats.org/officeDocument/2006/relationships/image" Target="../media/image7.png"/><Relationship Id="rId2" Type="http://schemas.openxmlformats.org/officeDocument/2006/relationships/image" Target="../media/image6.png"/><Relationship Id="rId16" Type="http://schemas.openxmlformats.org/officeDocument/2006/relationships/notesSlide" Target="../notesSlides/notesSlide7.xml"/><Relationship Id="rId15" Type="http://schemas.openxmlformats.org/officeDocument/2006/relationships/slideLayout" Target="../slideLayouts/slideLayout1.xml"/><Relationship Id="rId14" Type="http://schemas.openxmlformats.org/officeDocument/2006/relationships/tags" Target="../tags/tag25.xml"/><Relationship Id="rId13" Type="http://schemas.openxmlformats.org/officeDocument/2006/relationships/tags" Target="../tags/tag24.xml"/><Relationship Id="rId12" Type="http://schemas.openxmlformats.org/officeDocument/2006/relationships/image" Target="../media/image16.svg"/><Relationship Id="rId11" Type="http://schemas.openxmlformats.org/officeDocument/2006/relationships/image" Target="../media/image15.png"/><Relationship Id="rId10" Type="http://schemas.openxmlformats.org/officeDocument/2006/relationships/tags" Target="../tags/tag23.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image" Target="../media/image17.png"/><Relationship Id="rId3" Type="http://schemas.openxmlformats.org/officeDocument/2006/relationships/tags" Target="../tags/tag26.xml"/><Relationship Id="rId2" Type="http://schemas.openxmlformats.org/officeDocument/2006/relationships/image" Target="../media/image7.png"/><Relationship Id="rId15" Type="http://schemas.openxmlformats.org/officeDocument/2006/relationships/notesSlide" Target="../notesSlides/notesSlide8.xml"/><Relationship Id="rId14" Type="http://schemas.openxmlformats.org/officeDocument/2006/relationships/slideLayout" Target="../slideLayouts/slideLayout1.xml"/><Relationship Id="rId13" Type="http://schemas.openxmlformats.org/officeDocument/2006/relationships/image" Target="../media/image16.svg"/><Relationship Id="rId12" Type="http://schemas.openxmlformats.org/officeDocument/2006/relationships/image" Target="../media/image15.png"/><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tags" Target="../tags/tag34.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image" Target="../media/image7.png"/><Relationship Id="rId2" Type="http://schemas.openxmlformats.org/officeDocument/2006/relationships/image" Target="../media/image6.png"/><Relationship Id="rId12" Type="http://schemas.openxmlformats.org/officeDocument/2006/relationships/notesSlide" Target="../notesSlides/notesSlide10.xml"/><Relationship Id="rId11" Type="http://schemas.openxmlformats.org/officeDocument/2006/relationships/slideLayout" Target="../slideLayouts/slideLayout1.xml"/><Relationship Id="rId10" Type="http://schemas.openxmlformats.org/officeDocument/2006/relationships/tags" Target="../tags/tag4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19.svg"/><Relationship Id="rId4" Type="http://schemas.openxmlformats.org/officeDocument/2006/relationships/image" Target="../media/image18.png"/><Relationship Id="rId3" Type="http://schemas.openxmlformats.org/officeDocument/2006/relationships/image" Target="../media/image7.png"/><Relationship Id="rId23" Type="http://schemas.openxmlformats.org/officeDocument/2006/relationships/notesSlide" Target="../notesSlides/notesSlide11.xml"/><Relationship Id="rId22" Type="http://schemas.openxmlformats.org/officeDocument/2006/relationships/slideLayout" Target="../slideLayouts/slideLayout1.xml"/><Relationship Id="rId21" Type="http://schemas.openxmlformats.org/officeDocument/2006/relationships/image" Target="../media/image29.svg"/><Relationship Id="rId20" Type="http://schemas.openxmlformats.org/officeDocument/2006/relationships/image" Target="../media/image28.png"/><Relationship Id="rId2" Type="http://schemas.openxmlformats.org/officeDocument/2006/relationships/image" Target="../media/image6.png"/><Relationship Id="rId19" Type="http://schemas.openxmlformats.org/officeDocument/2006/relationships/image" Target="../media/image27.svg"/><Relationship Id="rId18" Type="http://schemas.openxmlformats.org/officeDocument/2006/relationships/image" Target="../media/image26.png"/><Relationship Id="rId17" Type="http://schemas.openxmlformats.org/officeDocument/2006/relationships/image" Target="../media/image25.svg"/><Relationship Id="rId16" Type="http://schemas.openxmlformats.org/officeDocument/2006/relationships/image" Target="../media/image24.png"/><Relationship Id="rId15" Type="http://schemas.openxmlformats.org/officeDocument/2006/relationships/image" Target="../media/image23.svg"/><Relationship Id="rId14" Type="http://schemas.openxmlformats.org/officeDocument/2006/relationships/image" Target="../media/image22.png"/><Relationship Id="rId13" Type="http://schemas.openxmlformats.org/officeDocument/2006/relationships/image" Target="../media/image21.svg"/><Relationship Id="rId12" Type="http://schemas.openxmlformats.org/officeDocument/2006/relationships/image" Target="../media/image20.png"/><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0.xml"/><Relationship Id="rId7" Type="http://schemas.openxmlformats.org/officeDocument/2006/relationships/image" Target="../media/image5.png"/><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tags" Target="../tags/tag8.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9.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image" Target="../media/image9.png"/><Relationship Id="rId4" Type="http://schemas.openxmlformats.org/officeDocument/2006/relationships/tags" Target="../tags/tag10.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tags" Target="../tags/tag1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tags" Target="../tags/tag14.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image" Target="../media/image12.png"/><Relationship Id="rId7" Type="http://schemas.openxmlformats.org/officeDocument/2006/relationships/tags" Target="../tags/tag17.xml"/><Relationship Id="rId6" Type="http://schemas.openxmlformats.org/officeDocument/2006/relationships/image" Target="../media/image11.png"/><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6.xml"/><Relationship Id="rId10"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64" y="-9525"/>
            <a:ext cx="12189611"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0764" b="4595"/>
          <a:stretch>
            <a:fillRect/>
          </a:stretch>
        </p:blipFill>
        <p:spPr>
          <a:xfrm>
            <a:off x="0" y="-9728"/>
            <a:ext cx="4059511" cy="6867728"/>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23565"/>
          <a:stretch>
            <a:fillRect/>
          </a:stretch>
        </p:blipFill>
        <p:spPr>
          <a:xfrm>
            <a:off x="5495805" y="-9728"/>
            <a:ext cx="6696195" cy="68580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203672"/>
            <a:ext cx="4216400" cy="4050200"/>
          </a:xfrm>
          <a:prstGeom prst="rect">
            <a:avLst/>
          </a:prstGeom>
        </p:spPr>
      </p:pic>
      <p:sp>
        <p:nvSpPr>
          <p:cNvPr id="10" name="文本框 9"/>
          <p:cNvSpPr txBox="1"/>
          <p:nvPr/>
        </p:nvSpPr>
        <p:spPr>
          <a:xfrm>
            <a:off x="714991" y="3261723"/>
            <a:ext cx="6316800" cy="583565"/>
          </a:xfrm>
          <a:prstGeom prst="rect">
            <a:avLst/>
          </a:prstGeom>
          <a:noFill/>
        </p:spPr>
        <p:txBody>
          <a:bodyPr wrap="square" rtlCol="0">
            <a:spAutoFit/>
          </a:bodyPr>
          <a:lstStyle/>
          <a:p>
            <a:pPr>
              <a:lnSpc>
                <a:spcPct val="100000"/>
              </a:lnSpc>
              <a:spcBef>
                <a:spcPts val="0"/>
              </a:spcBef>
              <a:spcAft>
                <a:spcPts val="0"/>
              </a:spcAft>
            </a:pPr>
            <a:r>
              <a:rPr lang="zh-CN" altLang="en-US" sz="320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rPr>
              <a:t>基于</a:t>
            </a:r>
            <a:r>
              <a:rPr lang="en-US" altLang="zh-CN" sz="320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rPr>
              <a:t>C++</a:t>
            </a:r>
            <a:r>
              <a:rPr lang="zh-CN" altLang="en-US" sz="320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rPr>
              <a:t>的QT框架代码实现</a:t>
            </a:r>
            <a:endParaRPr lang="zh-CN" altLang="en-US" sz="3200" dirty="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endParaRPr>
          </a:p>
        </p:txBody>
      </p:sp>
      <p:sp>
        <p:nvSpPr>
          <p:cNvPr id="12" name="PA_文本框 2"/>
          <p:cNvSpPr txBox="1"/>
          <p:nvPr>
            <p:custDataLst>
              <p:tags r:id="rId5"/>
            </p:custDataLst>
          </p:nvPr>
        </p:nvSpPr>
        <p:spPr>
          <a:xfrm>
            <a:off x="653458" y="2150101"/>
            <a:ext cx="6969749" cy="110680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nSpc>
                <a:spcPct val="100000"/>
              </a:lnSpc>
              <a:spcBef>
                <a:spcPts val="0"/>
              </a:spcBef>
              <a:spcAft>
                <a:spcPts val="0"/>
              </a:spcAft>
            </a:pPr>
            <a:r>
              <a:rPr lang="zh-CN" altLang="en-US" sz="660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rPr>
              <a:t>访问者模式</a:t>
            </a:r>
            <a:endParaRPr kumimoji="0" lang="zh-CN" altLang="en-US" sz="6600" b="0" i="0" u="none" strike="noStrike" kern="1200" cap="none" spc="0" normalizeH="0" baseline="0" noProof="0" dirty="0">
              <a:ln>
                <a:noFill/>
              </a:ln>
              <a:solidFill>
                <a:schemeClr val="accent1">
                  <a:lumMod val="75000"/>
                </a:schemeClr>
              </a:solidFill>
              <a:effectLst/>
              <a:uLnTx/>
              <a:uFillTx/>
              <a:latin typeface="思源黑体 CN Heavy" panose="020B0A00000000000000" charset="-122"/>
              <a:ea typeface="思源黑体 CN Heavy" panose="020B0A00000000000000" charset="-122"/>
              <a:cs typeface="思源黑体 CN Heavy" panose="020B0A00000000000000" charset="-122"/>
              <a:sym typeface="+mn-ea"/>
            </a:endParaRPr>
          </a:p>
        </p:txBody>
      </p:sp>
      <p:sp>
        <p:nvSpPr>
          <p:cNvPr id="13" name="圆角矩形 12"/>
          <p:cNvSpPr/>
          <p:nvPr/>
        </p:nvSpPr>
        <p:spPr>
          <a:xfrm>
            <a:off x="791913" y="4493693"/>
            <a:ext cx="2088330" cy="368916"/>
          </a:xfrm>
          <a:prstGeom prst="roundRect">
            <a:avLst>
              <a:gd name="adj" fmla="val 50000"/>
            </a:avLst>
          </a:prstGeom>
          <a:solidFill>
            <a:srgbClr val="24629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6290"/>
              </a:solidFill>
              <a:effectLst/>
              <a:uLnTx/>
              <a:uFillTx/>
              <a:latin typeface="Arial" panose="020B0604020202020204" pitchFamily="34" charset="0"/>
              <a:cs typeface="Arial" panose="020B0604020202020204" pitchFamily="34" charset="0"/>
              <a:sym typeface="+mn-lt"/>
            </a:endParaRPr>
          </a:p>
        </p:txBody>
      </p:sp>
      <p:sp>
        <p:nvSpPr>
          <p:cNvPr id="14" name="矩形 13"/>
          <p:cNvSpPr/>
          <p:nvPr/>
        </p:nvSpPr>
        <p:spPr>
          <a:xfrm>
            <a:off x="960155" y="4521588"/>
            <a:ext cx="1774048"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rPr>
              <a:t>汇报人：</a:t>
            </a:r>
            <a:r>
              <a:rPr kumimoji="0" lang="zh-CN" altLang="en-US" sz="1600" i="0" u="none" strike="noStrike" kern="1200" cap="none" spc="0" normalizeH="0" baseline="0" noProof="0" dirty="0" smtClean="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rPr>
              <a:t>孙亦菲</a:t>
            </a:r>
            <a:endParaRPr kumimoji="0" lang="zh-CN" altLang="en-US" sz="160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endParaRPr>
          </a:p>
        </p:txBody>
      </p:sp>
      <p:sp>
        <p:nvSpPr>
          <p:cNvPr id="19" name="矩形 18"/>
          <p:cNvSpPr/>
          <p:nvPr/>
        </p:nvSpPr>
        <p:spPr>
          <a:xfrm>
            <a:off x="848283" y="5726742"/>
            <a:ext cx="353493" cy="45719"/>
          </a:xfrm>
          <a:prstGeom prst="rect">
            <a:avLst/>
          </a:prstGeom>
          <a:solidFill>
            <a:srgbClr val="246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21"/>
          <p:cNvSpPr/>
          <p:nvPr>
            <p:custDataLst>
              <p:tags r:id="rId6"/>
            </p:custDataLst>
          </p:nvPr>
        </p:nvSpPr>
        <p:spPr>
          <a:xfrm>
            <a:off x="11086465" y="137160"/>
            <a:ext cx="875665" cy="861695"/>
          </a:xfrm>
          <a:custGeom>
            <a:avLst/>
            <a:gdLst/>
            <a:ahLst/>
            <a:cxnLst/>
            <a:rect l="l" t="t" r="r" b="b"/>
            <a:pathLst>
              <a:path w="1217507" h="1197383">
                <a:moveTo>
                  <a:pt x="0" y="0"/>
                </a:moveTo>
                <a:lnTo>
                  <a:pt x="1217507" y="0"/>
                </a:lnTo>
                <a:lnTo>
                  <a:pt x="1217507" y="1197382"/>
                </a:lnTo>
                <a:lnTo>
                  <a:pt x="0" y="1197382"/>
                </a:lnTo>
                <a:lnTo>
                  <a:pt x="0" y="0"/>
                </a:lnTo>
                <a:close/>
              </a:path>
            </a:pathLst>
          </a:custGeom>
          <a:blipFill>
            <a:blip r:embed="rId7"/>
            <a:stretch>
              <a:fillRect/>
            </a:stretch>
          </a:blipFill>
          <a:ln w="28575" cmpd="sng">
            <a:noFill/>
            <a:prstDash val="solid"/>
          </a:ln>
        </p:spPr>
      </p:sp>
      <p:sp>
        <p:nvSpPr>
          <p:cNvPr id="24" name="TextBox 24"/>
          <p:cNvSpPr txBox="1"/>
          <p:nvPr>
            <p:custDataLst>
              <p:tags r:id="rId8"/>
            </p:custDataLst>
          </p:nvPr>
        </p:nvSpPr>
        <p:spPr>
          <a:xfrm>
            <a:off x="10158730" y="1085215"/>
            <a:ext cx="1803400" cy="368935"/>
          </a:xfrm>
          <a:prstGeom prst="rect">
            <a:avLst/>
          </a:prstGeom>
        </p:spPr>
        <p:txBody>
          <a:bodyPr wrap="square" lIns="0" tIns="0" rIns="0" bIns="0" rtlCol="0" anchor="t">
            <a:spAutoFit/>
          </a:bodyPr>
          <a:p>
            <a:pPr algn="r">
              <a:lnSpc>
                <a:spcPct val="100000"/>
              </a:lnSpc>
            </a:pPr>
            <a:r>
              <a:rPr lang="zh-CN" altLang="en-US" sz="1200" b="1" spc="79">
                <a:solidFill>
                  <a:srgbClr val="77A5FE"/>
                </a:solidFill>
                <a:latin typeface="思源黑体 CN Normal" panose="020B0400000000000000" charset="-122"/>
                <a:ea typeface="思源黑体 CN Normal" panose="020B0400000000000000" charset="-122"/>
              </a:rPr>
              <a:t>同济大学软件学院</a:t>
            </a:r>
            <a:endParaRPr lang="zh-CN" altLang="en-US" sz="1200" b="1" spc="79">
              <a:solidFill>
                <a:srgbClr val="77A5FE"/>
              </a:solidFill>
              <a:latin typeface="思源黑体 CN Normal" panose="020B0400000000000000" charset="-122"/>
              <a:ea typeface="思源黑体 CN Normal" panose="020B0400000000000000" charset="-122"/>
            </a:endParaRPr>
          </a:p>
          <a:p>
            <a:pPr algn="r">
              <a:lnSpc>
                <a:spcPct val="100000"/>
              </a:lnSpc>
            </a:pPr>
            <a:r>
              <a:rPr lang="zh-CN" altLang="en-US" sz="1200" b="1" spc="79">
                <a:solidFill>
                  <a:srgbClr val="77A5FE"/>
                </a:solidFill>
                <a:latin typeface="思源黑体 CN Normal" panose="020B0400000000000000" charset="-122"/>
                <a:ea typeface="思源黑体 CN Normal" panose="020B0400000000000000" charset="-122"/>
              </a:rPr>
              <a:t>软件设计模式</a:t>
            </a:r>
            <a:endParaRPr lang="zh-CN" altLang="en-US" sz="1200" b="1" spc="79">
              <a:solidFill>
                <a:srgbClr val="77A5FE"/>
              </a:solidFill>
              <a:latin typeface="思源黑体 CN Normal" panose="020B0400000000000000" charset="-122"/>
              <a:ea typeface="思源黑体 CN Normal"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 y="0"/>
            <a:ext cx="12189611" cy="6858000"/>
          </a:xfrm>
          <a:prstGeom prst="rect">
            <a:avLst/>
          </a:prstGeom>
        </p:spPr>
      </p:pic>
      <p:sp>
        <p:nvSpPr>
          <p:cNvPr id="16" name="文本框 15"/>
          <p:cNvSpPr txBox="1"/>
          <p:nvPr/>
        </p:nvSpPr>
        <p:spPr>
          <a:xfrm>
            <a:off x="1136015" y="521335"/>
            <a:ext cx="5321300" cy="491490"/>
          </a:xfrm>
          <a:prstGeom prst="rect">
            <a:avLst/>
          </a:prstGeom>
          <a:noFill/>
        </p:spPr>
        <p:txBody>
          <a:bodyPr wrap="square" rtlCol="0">
            <a:spAutoFit/>
          </a:bodyPr>
          <a:lstStyle/>
          <a:p>
            <a:r>
              <a:rPr sz="2600" dirty="0" smtClean="0">
                <a:solidFill>
                  <a:srgbClr val="246290"/>
                </a:solidFill>
                <a:latin typeface="汉仪雅酷黑 65W" panose="020B0604020202020204" pitchFamily="34" charset="-122"/>
                <a:ea typeface="汉仪雅酷黑 65W" panose="020B0604020202020204" pitchFamily="34" charset="-122"/>
              </a:rPr>
              <a:t>QT框架中访问者模式的使用</a:t>
            </a:r>
            <a:endParaRPr sz="2600" dirty="0" smtClean="0">
              <a:solidFill>
                <a:srgbClr val="246290"/>
              </a:solidFill>
              <a:latin typeface="汉仪雅酷黑 65W" panose="020B0604020202020204" pitchFamily="34" charset="-122"/>
              <a:ea typeface="汉仪雅酷黑 65W" panose="020B0604020202020204" pitchFamily="34"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9763" y="447034"/>
            <a:ext cx="659330" cy="633340"/>
          </a:xfrm>
          <a:prstGeom prst="rect">
            <a:avLst/>
          </a:prstGeom>
        </p:spPr>
      </p:pic>
      <p:pic>
        <p:nvPicPr>
          <p:cNvPr id="19" name="图片 18"/>
          <p:cNvPicPr>
            <a:picLocks noChangeAspect="1"/>
          </p:cNvPicPr>
          <p:nvPr/>
        </p:nvPicPr>
        <p:blipFill>
          <a:blip r:embed="rId3"/>
          <a:stretch>
            <a:fillRect/>
          </a:stretch>
        </p:blipFill>
        <p:spPr>
          <a:xfrm>
            <a:off x="6911500" y="1885339"/>
            <a:ext cx="5297429" cy="4972662"/>
          </a:xfrm>
          <a:prstGeom prst="rect">
            <a:avLst/>
          </a:prstGeom>
        </p:spPr>
      </p:pic>
      <p:sp>
        <p:nvSpPr>
          <p:cNvPr id="2" name="1"/>
          <p:cNvSpPr txBox="1">
            <a:spLocks noChangeArrowheads="1"/>
          </p:cNvSpPr>
          <p:nvPr/>
        </p:nvSpPr>
        <p:spPr bwMode="auto">
          <a:xfrm>
            <a:off x="442595" y="1406525"/>
            <a:ext cx="5804535" cy="27686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lvl="0" algn="l">
              <a:spcBef>
                <a:spcPct val="20000"/>
              </a:spcBef>
              <a:spcAft>
                <a:spcPts val="0"/>
              </a:spcAft>
              <a:buClrTx/>
              <a:buSzTx/>
              <a:buFontTx/>
              <a:defRPr/>
            </a:pPr>
            <a:r>
              <a:rPr lang="zh-CN" altLang="en-US" noProof="0" dirty="0" smtClean="0">
                <a:ln>
                  <a:noFill/>
                </a:ln>
                <a:solidFill>
                  <a:schemeClr val="tx1">
                    <a:lumMod val="75000"/>
                    <a:lumOff val="25000"/>
                  </a:schemeClr>
                </a:solidFill>
                <a:effectLst/>
                <a:uLnTx/>
                <a:uFillTx/>
                <a:latin typeface="Calisto MT" panose="02040603050505030304" charset="0"/>
                <a:ea typeface="汉仪雅酷黑 65W" panose="020B0604020202020204" pitchFamily="34" charset="-122"/>
                <a:cs typeface="Calisto MT" panose="02040603050505030304" charset="0"/>
                <a:sym typeface="+mn-ea"/>
              </a:rPr>
              <a:t>src/libs/utils/filevisitor.cpp cpp文件</a:t>
            </a:r>
            <a:endParaRPr lang="zh-CN" altLang="en-US" noProof="0" dirty="0" smtClean="0">
              <a:ln>
                <a:noFill/>
              </a:ln>
              <a:solidFill>
                <a:schemeClr val="tx1">
                  <a:lumMod val="75000"/>
                  <a:lumOff val="25000"/>
                </a:schemeClr>
              </a:solidFill>
              <a:effectLst/>
              <a:uLnTx/>
              <a:uFillTx/>
              <a:latin typeface="Calisto MT" panose="02040603050505030304" charset="0"/>
              <a:ea typeface="汉仪雅酷黑 65W" panose="020B0604020202020204" pitchFamily="34" charset="-122"/>
              <a:cs typeface="Calisto MT" panose="02040603050505030304" charset="0"/>
              <a:sym typeface="+mn-ea"/>
            </a:endParaRPr>
          </a:p>
        </p:txBody>
      </p:sp>
      <p:pic>
        <p:nvPicPr>
          <p:cNvPr id="1623777993" name="图片 1"/>
          <p:cNvPicPr>
            <a:picLocks noChangeAspect="1"/>
          </p:cNvPicPr>
          <p:nvPr>
            <p:custDataLst>
              <p:tags r:id="rId4"/>
            </p:custDataLst>
          </p:nvPr>
        </p:nvPicPr>
        <p:blipFill>
          <a:blip r:embed="rId5"/>
          <a:stretch>
            <a:fillRect/>
          </a:stretch>
        </p:blipFill>
        <p:spPr>
          <a:xfrm>
            <a:off x="337820" y="1996440"/>
            <a:ext cx="6014720" cy="4152265"/>
          </a:xfrm>
          <a:prstGeom prst="rect">
            <a:avLst/>
          </a:prstGeom>
        </p:spPr>
      </p:pic>
      <p:pic>
        <p:nvPicPr>
          <p:cNvPr id="1628751798" name="图片 1"/>
          <p:cNvPicPr>
            <a:picLocks noChangeAspect="1"/>
          </p:cNvPicPr>
          <p:nvPr>
            <p:custDataLst>
              <p:tags r:id="rId6"/>
            </p:custDataLst>
          </p:nvPr>
        </p:nvPicPr>
        <p:blipFill>
          <a:blip r:embed="rId7"/>
          <a:stretch>
            <a:fillRect/>
          </a:stretch>
        </p:blipFill>
        <p:spPr>
          <a:xfrm>
            <a:off x="6645275" y="3658870"/>
            <a:ext cx="5077460" cy="3058795"/>
          </a:xfrm>
          <a:prstGeom prst="rect">
            <a:avLst/>
          </a:prstGeom>
        </p:spPr>
      </p:pic>
      <p:sp>
        <p:nvSpPr>
          <p:cNvPr id="3" name="1"/>
          <p:cNvSpPr txBox="1">
            <a:spLocks noChangeArrowheads="1"/>
          </p:cNvSpPr>
          <p:nvPr>
            <p:custDataLst>
              <p:tags r:id="rId8"/>
            </p:custDataLst>
          </p:nvPr>
        </p:nvSpPr>
        <p:spPr bwMode="auto">
          <a:xfrm>
            <a:off x="7921625" y="274320"/>
            <a:ext cx="3481705" cy="5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lang="zh-CN" altLang="en-US" sz="2400" noProof="0" dirty="0" smtClean="0">
                <a:ln>
                  <a:noFill/>
                </a:ln>
                <a:solidFill>
                  <a:schemeClr val="tx1">
                    <a:lumMod val="75000"/>
                    <a:lumOff val="25000"/>
                  </a:schemeClr>
                </a:solidFill>
                <a:effectLst/>
                <a:uLnTx/>
                <a:uFillTx/>
                <a:latin typeface="汉仪雅酷黑 65W" panose="020B0604020202020204" pitchFamily="34" charset="-122"/>
                <a:ea typeface="汉仪雅酷黑 65W" panose="020B0604020202020204" pitchFamily="34" charset="-122"/>
                <a:cs typeface="+mn-ea"/>
                <a:sym typeface="+mn-ea"/>
              </a:rPr>
              <a:t>可使用的方法</a:t>
            </a:r>
            <a:endParaRPr kumimoji="0" lang="zh-CN" altLang="en-US" sz="2400" i="0" u="none" strike="noStrike" kern="1200" cap="none" spc="0" normalizeH="0" baseline="0" noProof="0" dirty="0" smtClean="0">
              <a:ln>
                <a:noFill/>
              </a:ln>
              <a:solidFill>
                <a:schemeClr val="tx1">
                  <a:lumMod val="75000"/>
                  <a:lumOff val="25000"/>
                </a:schemeClr>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4" name="圆角矩形 3"/>
          <p:cNvSpPr/>
          <p:nvPr>
            <p:custDataLst>
              <p:tags r:id="rId9"/>
            </p:custDataLst>
          </p:nvPr>
        </p:nvSpPr>
        <p:spPr>
          <a:xfrm>
            <a:off x="6527165" y="683260"/>
            <a:ext cx="5143500" cy="2043430"/>
          </a:xfrm>
          <a:prstGeom prst="roundRect">
            <a:avLst>
              <a:gd name="adj" fmla="val 30067"/>
            </a:avLst>
          </a:prstGeom>
          <a:solidFill>
            <a:srgbClr val="318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2D323C"/>
              </a:solidFill>
              <a:latin typeface="汉仪雅酷黑 65W" panose="020B0604020202020204" pitchFamily="34" charset="-122"/>
              <a:ea typeface="汉仪雅酷黑 65W" panose="020B0604020202020204" pitchFamily="34" charset="-122"/>
              <a:cs typeface="+mn-ea"/>
              <a:sym typeface="+mn-lt"/>
            </a:endParaRPr>
          </a:p>
        </p:txBody>
      </p:sp>
      <p:sp>
        <p:nvSpPr>
          <p:cNvPr id="5" name="1"/>
          <p:cNvSpPr txBox="1">
            <a:spLocks noChangeArrowheads="1"/>
          </p:cNvSpPr>
          <p:nvPr>
            <p:custDataLst>
              <p:tags r:id="rId10"/>
            </p:custDataLst>
          </p:nvPr>
        </p:nvSpPr>
        <p:spPr bwMode="auto">
          <a:xfrm>
            <a:off x="6645275" y="770255"/>
            <a:ext cx="4886325" cy="212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342900" indent="-342900">
              <a:lnSpc>
                <a:spcPct val="150000"/>
              </a:lnSpc>
              <a:buFont typeface="Arial" panose="020B0604020202020204" pitchFamily="34" charset="0"/>
              <a:buChar char="•"/>
              <a:defRPr/>
            </a:pP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继承与多态</a:t>
            </a:r>
            <a:endPar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ea"/>
            </a:endParaRPr>
          </a:p>
          <a:p>
            <a:pPr marL="342900" indent="-342900">
              <a:lnSpc>
                <a:spcPct val="150000"/>
              </a:lnSpc>
              <a:buFont typeface="Arial" panose="020B0604020202020204" pitchFamily="34" charset="0"/>
              <a:buChar char="•"/>
              <a:defRPr/>
            </a:pP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Qt的信号/槽机制</a:t>
            </a:r>
            <a:endPar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ea"/>
            </a:endParaRPr>
          </a:p>
          <a:p>
            <a:pPr indent="0">
              <a:lnSpc>
                <a:spcPct val="150000"/>
              </a:lnSpc>
              <a:buFont typeface="Arial" panose="020B0604020202020204" pitchFamily="34" charset="0"/>
              <a:buNone/>
              <a:defRPr/>
            </a:pPr>
            <a:r>
              <a:rPr lang="en-US" altLang="zh-CN"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ea"/>
              </a:rPr>
              <a:t>    </a:t>
            </a:r>
            <a:r>
              <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ea"/>
              </a:rPr>
              <a:t>一个对象可以发出一个信号，而另一个对象可以通过槽来响应这个信号。</a:t>
            </a:r>
            <a:endPar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lt"/>
            </a:endParaRPr>
          </a:p>
        </p:txBody>
      </p:sp>
      <p:pic>
        <p:nvPicPr>
          <p:cNvPr id="6" name="图片 5" descr="3b32313630313038393bd5fdc8b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80500" y="1265555"/>
            <a:ext cx="558800" cy="558800"/>
          </a:xfrm>
          <a:prstGeom prst="rect">
            <a:avLst/>
          </a:prstGeom>
        </p:spPr>
      </p:pic>
      <p:sp>
        <p:nvSpPr>
          <p:cNvPr id="9" name="圆角矩形 8"/>
          <p:cNvSpPr/>
          <p:nvPr>
            <p:custDataLst>
              <p:tags r:id="rId13"/>
            </p:custDataLst>
          </p:nvPr>
        </p:nvSpPr>
        <p:spPr>
          <a:xfrm>
            <a:off x="1070610" y="5759450"/>
            <a:ext cx="2597785" cy="31686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圆角矩形 9"/>
          <p:cNvSpPr/>
          <p:nvPr>
            <p:custDataLst>
              <p:tags r:id="rId14"/>
            </p:custDataLst>
          </p:nvPr>
        </p:nvSpPr>
        <p:spPr>
          <a:xfrm>
            <a:off x="985520" y="5422265"/>
            <a:ext cx="1446530" cy="24701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136015" y="521335"/>
            <a:ext cx="5321300" cy="491490"/>
          </a:xfrm>
          <a:prstGeom prst="rect">
            <a:avLst/>
          </a:prstGeom>
          <a:noFill/>
        </p:spPr>
        <p:txBody>
          <a:bodyPr wrap="square" rtlCol="0">
            <a:spAutoFit/>
          </a:bodyPr>
          <a:lstStyle/>
          <a:p>
            <a:r>
              <a:rPr sz="2600" dirty="0" smtClean="0">
                <a:solidFill>
                  <a:srgbClr val="246290"/>
                </a:solidFill>
                <a:latin typeface="汉仪雅酷黑 65W" panose="020B0604020202020204" pitchFamily="34" charset="-122"/>
                <a:ea typeface="汉仪雅酷黑 65W" panose="020B0604020202020204" pitchFamily="34" charset="-122"/>
              </a:rPr>
              <a:t>QT框架中访问者模式的使用</a:t>
            </a:r>
            <a:endParaRPr sz="2600" dirty="0" smtClean="0">
              <a:solidFill>
                <a:srgbClr val="246290"/>
              </a:solidFill>
              <a:latin typeface="汉仪雅酷黑 65W" panose="020B0604020202020204" pitchFamily="34" charset="-122"/>
              <a:ea typeface="汉仪雅酷黑 65W" panose="020B0604020202020204" pitchFamily="34" charset="-122"/>
            </a:endParaRPr>
          </a:p>
        </p:txBody>
      </p:sp>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400000">
            <a:off x="489763" y="447034"/>
            <a:ext cx="659330" cy="633340"/>
          </a:xfrm>
          <a:prstGeom prst="rect">
            <a:avLst/>
          </a:prstGeom>
        </p:spPr>
      </p:pic>
      <p:pic>
        <p:nvPicPr>
          <p:cNvPr id="19" name="图片 18"/>
          <p:cNvPicPr>
            <a:picLocks noChangeAspect="1"/>
          </p:cNvPicPr>
          <p:nvPr/>
        </p:nvPicPr>
        <p:blipFill>
          <a:blip r:embed="rId2"/>
          <a:stretch>
            <a:fillRect/>
          </a:stretch>
        </p:blipFill>
        <p:spPr>
          <a:xfrm>
            <a:off x="6911500" y="1885339"/>
            <a:ext cx="5297429" cy="4972662"/>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1724025" y="1754505"/>
            <a:ext cx="4733290" cy="3698875"/>
          </a:xfrm>
          <a:prstGeom prst="rect">
            <a:avLst/>
          </a:prstGeom>
        </p:spPr>
      </p:pic>
      <p:sp>
        <p:nvSpPr>
          <p:cNvPr id="3" name="1"/>
          <p:cNvSpPr txBox="1">
            <a:spLocks noChangeArrowheads="1"/>
          </p:cNvSpPr>
          <p:nvPr>
            <p:custDataLst>
              <p:tags r:id="rId5"/>
            </p:custDataLst>
          </p:nvPr>
        </p:nvSpPr>
        <p:spPr bwMode="auto">
          <a:xfrm>
            <a:off x="6911340" y="2800985"/>
            <a:ext cx="4997450" cy="1256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algn="l" defTabSz="1216025" rtl="0" eaLnBrk="1" fontAlgn="auto" latinLnBrk="0" hangingPunct="1">
              <a:lnSpc>
                <a:spcPct val="100000"/>
              </a:lnSpc>
              <a:spcBef>
                <a:spcPct val="20000"/>
              </a:spcBef>
              <a:spcAft>
                <a:spcPts val="0"/>
              </a:spcAft>
              <a:buClrTx/>
              <a:buSzTx/>
              <a:buFontTx/>
              <a:buNone/>
              <a:defRPr/>
            </a:pPr>
            <a:r>
              <a:rPr lang="zh-CN" altLang="en-US" sz="2400" b="1" u="sng" noProof="0" dirty="0" smtClean="0">
                <a:ln>
                  <a:noFill/>
                </a:ln>
                <a:solidFill>
                  <a:schemeClr val="tx1">
                    <a:lumMod val="75000"/>
                    <a:lumOff val="25000"/>
                  </a:schemeClr>
                </a:solidFill>
                <a:effectLst>
                  <a:outerShdw blurRad="38100" dist="38100" dir="2700000" algn="tl">
                    <a:srgbClr val="000000">
                      <a:alpha val="43137"/>
                    </a:srgbClr>
                  </a:outerShdw>
                </a:effectLst>
                <a:uLnTx/>
                <a:uFillTx/>
                <a:latin typeface="Calisto MT" panose="02040603050505030304" charset="0"/>
                <a:ea typeface="汉仪雅酷黑 65W" panose="020B0604020202020204" pitchFamily="34" charset="-122"/>
                <a:cs typeface="Calisto MT" panose="02040603050505030304" charset="0"/>
                <a:sym typeface="+mn-ea"/>
              </a:rPr>
              <a:t>Customizing the Visitor</a:t>
            </a:r>
            <a:endParaRPr lang="zh-CN" altLang="en-US" sz="2400" noProof="0" dirty="0" smtClean="0">
              <a:ln>
                <a:noFill/>
              </a:ln>
              <a:solidFill>
                <a:schemeClr val="tx1">
                  <a:lumMod val="75000"/>
                  <a:lumOff val="25000"/>
                </a:schemeClr>
              </a:solidFill>
              <a:effectLst/>
              <a:uLnTx/>
              <a:uFillTx/>
              <a:latin typeface="Calisto MT" panose="02040603050505030304" charset="0"/>
              <a:ea typeface="汉仪雅酷黑 65W" panose="020B0604020202020204" pitchFamily="34" charset="-122"/>
              <a:cs typeface="Calisto MT" panose="02040603050505030304" charset="0"/>
              <a:sym typeface="+mn-ea"/>
            </a:endParaRPr>
          </a:p>
        </p:txBody>
      </p:sp>
      <p:sp>
        <p:nvSpPr>
          <p:cNvPr id="4" name="圆角矩形 3"/>
          <p:cNvSpPr/>
          <p:nvPr>
            <p:custDataLst>
              <p:tags r:id="rId6"/>
            </p:custDataLst>
          </p:nvPr>
        </p:nvSpPr>
        <p:spPr>
          <a:xfrm>
            <a:off x="6508750" y="3429000"/>
            <a:ext cx="5290185" cy="2653665"/>
          </a:xfrm>
          <a:prstGeom prst="roundRect">
            <a:avLst>
              <a:gd name="adj" fmla="val 30067"/>
            </a:avLst>
          </a:prstGeom>
          <a:solidFill>
            <a:srgbClr val="318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2D323C"/>
              </a:solidFill>
              <a:latin typeface="汉仪雅酷黑 65W" panose="020B0604020202020204" pitchFamily="34" charset="-122"/>
              <a:ea typeface="汉仪雅酷黑 65W" panose="020B0604020202020204" pitchFamily="34" charset="-122"/>
              <a:cs typeface="+mn-ea"/>
              <a:sym typeface="+mn-lt"/>
            </a:endParaRPr>
          </a:p>
        </p:txBody>
      </p:sp>
      <p:sp>
        <p:nvSpPr>
          <p:cNvPr id="5" name="1"/>
          <p:cNvSpPr txBox="1">
            <a:spLocks noChangeArrowheads="1"/>
          </p:cNvSpPr>
          <p:nvPr>
            <p:custDataLst>
              <p:tags r:id="rId7"/>
            </p:custDataLst>
          </p:nvPr>
        </p:nvSpPr>
        <p:spPr bwMode="auto">
          <a:xfrm>
            <a:off x="6645275" y="3368675"/>
            <a:ext cx="4886325" cy="634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342900" indent="-342900">
              <a:lnSpc>
                <a:spcPct val="200000"/>
              </a:lnSpc>
              <a:buFont typeface="Arial" panose="020B0604020202020204" pitchFamily="34" charset="0"/>
              <a:buChar char="•"/>
              <a:defRPr/>
            </a:pP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使用继承定制一个</a:t>
            </a:r>
            <a:r>
              <a:rPr lang="en-US" altLang="zh-CN"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Concrete Visitor</a:t>
            </a:r>
            <a:endPar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endParaRPr>
          </a:p>
          <a:p>
            <a:pPr marL="342900" indent="-342900">
              <a:lnSpc>
                <a:spcPct val="200000"/>
              </a:lnSpc>
              <a:buFont typeface="Arial" panose="020B0604020202020204" pitchFamily="34" charset="0"/>
              <a:buChar char="•"/>
              <a:defRPr/>
            </a:pP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特定目的</a:t>
            </a:r>
            <a:r>
              <a:rPr lang="en-US" altLang="zh-CN"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a:t>
            </a: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追踪代码依赖性</a:t>
            </a:r>
            <a:endPar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endParaRPr>
          </a:p>
          <a:p>
            <a:pPr marL="342900" indent="-342900">
              <a:lnSpc>
                <a:spcPct val="200000"/>
              </a:lnSpc>
              <a:buFont typeface="Arial" panose="020B0604020202020204" pitchFamily="34" charset="0"/>
              <a:buChar char="•"/>
              <a:defRPr/>
            </a:pP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编码器打开每个文件，收集</a:t>
            </a:r>
            <a:r>
              <a:rPr lang="en-US" altLang="zh-CN"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a:t>
            </a: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#include </a:t>
            </a:r>
            <a:r>
              <a:rPr lang="en-US" altLang="zh-CN"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a:t>
            </a:r>
            <a:endParaRPr lang="en-US" altLang="zh-CN"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endParaRPr>
          </a:p>
          <a:p>
            <a:pPr marL="342900" indent="-342900">
              <a:lnSpc>
                <a:spcPct val="200000"/>
              </a:lnSpc>
              <a:buFont typeface="Arial" panose="020B0604020202020204" pitchFamily="34" charset="0"/>
              <a:buChar char="•"/>
              <a:defRPr/>
            </a:pP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重写</a:t>
            </a:r>
            <a:r>
              <a:rPr lang="en-US" altLang="zh-CN"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(Override) processFile</a:t>
            </a: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方法。</a:t>
            </a:r>
            <a:endPar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endParaRPr>
          </a:p>
        </p:txBody>
      </p:sp>
      <p:sp>
        <p:nvSpPr>
          <p:cNvPr id="6" name="1"/>
          <p:cNvSpPr txBox="1">
            <a:spLocks noChangeArrowheads="1"/>
          </p:cNvSpPr>
          <p:nvPr>
            <p:custDataLst>
              <p:tags r:id="rId8"/>
            </p:custDataLst>
          </p:nvPr>
        </p:nvSpPr>
        <p:spPr bwMode="auto">
          <a:xfrm>
            <a:off x="7921625" y="274320"/>
            <a:ext cx="3481705" cy="5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lang="zh-CN" altLang="en-US" sz="2400" noProof="0" dirty="0" smtClean="0">
                <a:ln>
                  <a:noFill/>
                </a:ln>
                <a:solidFill>
                  <a:schemeClr val="tx1">
                    <a:lumMod val="75000"/>
                    <a:lumOff val="25000"/>
                  </a:schemeClr>
                </a:solidFill>
                <a:effectLst/>
                <a:uLnTx/>
                <a:uFillTx/>
                <a:latin typeface="汉仪雅酷黑 65W" panose="020B0604020202020204" pitchFamily="34" charset="-122"/>
                <a:ea typeface="汉仪雅酷黑 65W" panose="020B0604020202020204" pitchFamily="34" charset="-122"/>
                <a:cs typeface="+mn-ea"/>
                <a:sym typeface="+mn-ea"/>
              </a:rPr>
              <a:t>可使用的方法</a:t>
            </a:r>
            <a:endParaRPr kumimoji="0" lang="zh-CN" altLang="en-US" sz="2400" i="0" u="none" strike="noStrike" kern="1200" cap="none" spc="0" normalizeH="0" baseline="0" noProof="0" dirty="0" smtClean="0">
              <a:ln>
                <a:noFill/>
              </a:ln>
              <a:solidFill>
                <a:schemeClr val="tx1">
                  <a:lumMod val="75000"/>
                  <a:lumOff val="25000"/>
                </a:schemeClr>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7" name="圆角矩形 6"/>
          <p:cNvSpPr/>
          <p:nvPr>
            <p:custDataLst>
              <p:tags r:id="rId9"/>
            </p:custDataLst>
          </p:nvPr>
        </p:nvSpPr>
        <p:spPr>
          <a:xfrm>
            <a:off x="6527165" y="683260"/>
            <a:ext cx="5143500" cy="2043430"/>
          </a:xfrm>
          <a:prstGeom prst="roundRect">
            <a:avLst>
              <a:gd name="adj" fmla="val 30067"/>
            </a:avLst>
          </a:prstGeom>
          <a:solidFill>
            <a:srgbClr val="318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2D323C"/>
              </a:solidFill>
              <a:latin typeface="汉仪雅酷黑 65W" panose="020B0604020202020204" pitchFamily="34" charset="-122"/>
              <a:ea typeface="汉仪雅酷黑 65W" panose="020B0604020202020204" pitchFamily="34" charset="-122"/>
              <a:cs typeface="+mn-ea"/>
              <a:sym typeface="+mn-lt"/>
            </a:endParaRPr>
          </a:p>
        </p:txBody>
      </p:sp>
      <p:sp>
        <p:nvSpPr>
          <p:cNvPr id="8" name="1"/>
          <p:cNvSpPr txBox="1">
            <a:spLocks noChangeArrowheads="1"/>
          </p:cNvSpPr>
          <p:nvPr>
            <p:custDataLst>
              <p:tags r:id="rId10"/>
            </p:custDataLst>
          </p:nvPr>
        </p:nvSpPr>
        <p:spPr bwMode="auto">
          <a:xfrm>
            <a:off x="6645275" y="770255"/>
            <a:ext cx="5071745" cy="212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342900" indent="-342900">
              <a:lnSpc>
                <a:spcPct val="150000"/>
              </a:lnSpc>
              <a:buFont typeface="Arial" panose="020B0604020202020204" pitchFamily="34" charset="0"/>
              <a:buChar char="•"/>
              <a:defRPr/>
            </a:pP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继承与多态</a:t>
            </a:r>
            <a:endPar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endParaRPr>
          </a:p>
          <a:p>
            <a:pPr indent="457200">
              <a:lnSpc>
                <a:spcPct val="150000"/>
              </a:lnSpc>
              <a:buFont typeface="Arial" panose="020B0604020202020204" pitchFamily="34" charset="0"/>
              <a:buNone/>
              <a:defRPr/>
            </a:pPr>
            <a:r>
              <a:rPr lang="en-US" altLang="zh-CN"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定制化</a:t>
            </a:r>
            <a:r>
              <a:rPr lang="en-US" altLang="zh-CN"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Concrete Visitor</a:t>
            </a: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，重写重要方法</a:t>
            </a:r>
            <a:endPar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ea"/>
            </a:endParaRPr>
          </a:p>
          <a:p>
            <a:pPr marL="342900" indent="-342900">
              <a:lnSpc>
                <a:spcPct val="150000"/>
              </a:lnSpc>
              <a:buFont typeface="Arial" panose="020B0604020202020204" pitchFamily="34" charset="0"/>
              <a:buChar char="•"/>
              <a:defRPr/>
            </a:pP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Qt的信号/槽机制</a:t>
            </a:r>
            <a:endPar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lt"/>
            </a:endParaRPr>
          </a:p>
        </p:txBody>
      </p:sp>
      <p:pic>
        <p:nvPicPr>
          <p:cNvPr id="12" name="图片 11" descr="3b32313630313038393bd5fdc8b7"/>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8521700" y="770255"/>
            <a:ext cx="558800" cy="558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0764" b="4595"/>
          <a:stretch>
            <a:fillRect/>
          </a:stretch>
        </p:blipFill>
        <p:spPr>
          <a:xfrm>
            <a:off x="0" y="-203"/>
            <a:ext cx="4059511" cy="6867728"/>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23565"/>
          <a:stretch>
            <a:fillRect/>
          </a:stretch>
        </p:blipFill>
        <p:spPr>
          <a:xfrm>
            <a:off x="5494535" y="9322"/>
            <a:ext cx="6696195" cy="68580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203672"/>
            <a:ext cx="4216400" cy="4050200"/>
          </a:xfrm>
          <a:prstGeom prst="rect">
            <a:avLst/>
          </a:prstGeom>
        </p:spPr>
      </p:pic>
      <p:sp>
        <p:nvSpPr>
          <p:cNvPr id="10" name="文本框 9"/>
          <p:cNvSpPr txBox="1"/>
          <p:nvPr/>
        </p:nvSpPr>
        <p:spPr>
          <a:xfrm>
            <a:off x="669290" y="3507105"/>
            <a:ext cx="445516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Arial" panose="020B0604020202020204" pitchFamily="34" charset="0"/>
                <a:sym typeface="+mn-lt"/>
              </a:rPr>
              <a:t>Visitor Pattern Application Scenarios and Advantages and Disadvantages</a:t>
            </a:r>
            <a:endParaRPr lang="en-US" altLang="zh-CN" sz="1600" dirty="0">
              <a:solidFill>
                <a:srgbClr val="47648F"/>
              </a:solidFill>
              <a:latin typeface="汉仪铁线黑-65简" panose="00020600040101010101" pitchFamily="18" charset="-122"/>
              <a:ea typeface="汉仪铁线黑-65简" panose="00020600040101010101" pitchFamily="18" charset="-122"/>
              <a:cs typeface="Arial" panose="020B0604020202020204" pitchFamily="34" charset="0"/>
              <a:sym typeface="+mn-lt"/>
            </a:endParaRPr>
          </a:p>
        </p:txBody>
      </p:sp>
      <p:sp>
        <p:nvSpPr>
          <p:cNvPr id="12" name="PA_文本框 2"/>
          <p:cNvSpPr txBox="1"/>
          <p:nvPr>
            <p:custDataLst>
              <p:tags r:id="rId5"/>
            </p:custDataLst>
          </p:nvPr>
        </p:nvSpPr>
        <p:spPr>
          <a:xfrm>
            <a:off x="607695" y="1753870"/>
            <a:ext cx="7427595" cy="175323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indent="0" algn="l">
              <a:lnSpc>
                <a:spcPct val="100000"/>
              </a:lnSpc>
              <a:spcBef>
                <a:spcPts val="0"/>
              </a:spcBef>
              <a:spcAft>
                <a:spcPts val="0"/>
              </a:spcAft>
              <a:buSzPct val="100000"/>
            </a:pPr>
            <a:r>
              <a:rPr lang="zh-CN" altLang="en-US" noProof="0" dirty="0">
                <a:solidFill>
                  <a:srgbClr val="246290"/>
                </a:solidFill>
                <a:latin typeface="汉仪雅酷黑 65W" panose="020B0604020202020204" pitchFamily="34" charset="-122"/>
                <a:ea typeface="汉仪雅酷黑 65W" panose="020B0604020202020204" pitchFamily="34" charset="-122"/>
                <a:cs typeface="+mn-ea"/>
                <a:sym typeface="+mn-ea"/>
              </a:rPr>
              <a:t>访问者模式应用场景</a:t>
            </a:r>
            <a:endParaRPr lang="zh-CN" altLang="en-US" noProof="0" dirty="0">
              <a:solidFill>
                <a:srgbClr val="246290"/>
              </a:solidFill>
              <a:latin typeface="汉仪雅酷黑 65W" panose="020B0604020202020204" pitchFamily="34" charset="-122"/>
              <a:ea typeface="汉仪雅酷黑 65W" panose="020B0604020202020204" pitchFamily="34" charset="-122"/>
              <a:cs typeface="+mn-ea"/>
              <a:sym typeface="+mn-ea"/>
            </a:endParaRPr>
          </a:p>
          <a:p>
            <a:pPr marL="0" indent="0" algn="l">
              <a:lnSpc>
                <a:spcPct val="100000"/>
              </a:lnSpc>
              <a:spcBef>
                <a:spcPts val="0"/>
              </a:spcBef>
              <a:spcAft>
                <a:spcPts val="0"/>
              </a:spcAft>
              <a:buSzPct val="100000"/>
            </a:pPr>
            <a:r>
              <a:rPr lang="zh-CN" altLang="en-US" noProof="0" dirty="0">
                <a:solidFill>
                  <a:srgbClr val="246290"/>
                </a:solidFill>
                <a:latin typeface="汉仪雅酷黑 65W" panose="020B0604020202020204" pitchFamily="34" charset="-122"/>
                <a:ea typeface="汉仪雅酷黑 65W" panose="020B0604020202020204" pitchFamily="34" charset="-122"/>
                <a:cs typeface="+mn-ea"/>
                <a:sym typeface="+mn-ea"/>
              </a:rPr>
              <a:t>及优缺点</a:t>
            </a:r>
            <a:endParaRPr kumimoji="0" lang="en-US" b="0" i="0" u="none" strike="noStrike" kern="1200" cap="none" spc="0" normalizeH="0" baseline="0" noProof="0" dirty="0">
              <a:ln>
                <a:noFill/>
              </a:ln>
              <a:solidFill>
                <a:srgbClr val="246290"/>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13" name="圆角矩形 12"/>
          <p:cNvSpPr/>
          <p:nvPr/>
        </p:nvSpPr>
        <p:spPr>
          <a:xfrm>
            <a:off x="791913" y="4493693"/>
            <a:ext cx="2088330" cy="368916"/>
          </a:xfrm>
          <a:prstGeom prst="roundRect">
            <a:avLst>
              <a:gd name="adj" fmla="val 50000"/>
            </a:avLst>
          </a:prstGeom>
          <a:solidFill>
            <a:srgbClr val="24629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6290"/>
              </a:solidFill>
              <a:effectLst/>
              <a:uLnTx/>
              <a:uFillTx/>
              <a:latin typeface="Arial" panose="020B0604020202020204" pitchFamily="34" charset="0"/>
              <a:cs typeface="Arial" panose="020B0604020202020204" pitchFamily="34" charset="0"/>
              <a:sym typeface="+mn-lt"/>
            </a:endParaRPr>
          </a:p>
        </p:txBody>
      </p:sp>
      <p:sp>
        <p:nvSpPr>
          <p:cNvPr id="14" name="矩形 13"/>
          <p:cNvSpPr/>
          <p:nvPr/>
        </p:nvSpPr>
        <p:spPr>
          <a:xfrm>
            <a:off x="960155" y="4521588"/>
            <a:ext cx="1774048" cy="33718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smtClean="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rPr>
              <a:t>PART.04</a:t>
            </a:r>
            <a:endParaRPr kumimoji="0" lang="zh-CN" altLang="en-US" sz="160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
        <p:nvSpPr>
          <p:cNvPr id="38" name="文本框 37"/>
          <p:cNvSpPr txBox="1"/>
          <p:nvPr/>
        </p:nvSpPr>
        <p:spPr>
          <a:xfrm>
            <a:off x="1136015" y="521335"/>
            <a:ext cx="3446780" cy="491490"/>
          </a:xfrm>
          <a:prstGeom prst="rect">
            <a:avLst/>
          </a:prstGeom>
          <a:noFill/>
        </p:spPr>
        <p:txBody>
          <a:bodyPr wrap="square" rtlCol="0">
            <a:spAutoFit/>
          </a:bodyPr>
          <a:lstStyle/>
          <a:p>
            <a:r>
              <a:rPr lang="zh-CN" altLang="en-US" sz="2600" dirty="0">
                <a:solidFill>
                  <a:srgbClr val="246290"/>
                </a:solidFill>
                <a:latin typeface="汉仪雅酷黑 65W" panose="020B0604020202020204" pitchFamily="34" charset="-122"/>
                <a:ea typeface="汉仪雅酷黑 65W" panose="020B0604020202020204" pitchFamily="34" charset="-122"/>
              </a:rPr>
              <a:t>访问者模式的优缺点</a:t>
            </a:r>
            <a:endParaRPr lang="zh-CN" altLang="en-US" sz="2600" dirty="0">
              <a:solidFill>
                <a:srgbClr val="246290"/>
              </a:solidFill>
              <a:latin typeface="汉仪雅酷黑 65W" panose="020B0604020202020204" pitchFamily="34" charset="-122"/>
              <a:ea typeface="汉仪雅酷黑 65W" panose="020B0604020202020204" pitchFamily="34" charset="-122"/>
            </a:endParaRPr>
          </a:p>
        </p:txBody>
      </p:sp>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9763" y="447034"/>
            <a:ext cx="659330" cy="633340"/>
          </a:xfrm>
          <a:prstGeom prst="rect">
            <a:avLst/>
          </a:prstGeom>
        </p:spPr>
      </p:pic>
      <p:pic>
        <p:nvPicPr>
          <p:cNvPr id="40" name="图片 39"/>
          <p:cNvPicPr>
            <a:picLocks noChangeAspect="1"/>
          </p:cNvPicPr>
          <p:nvPr/>
        </p:nvPicPr>
        <p:blipFill>
          <a:blip r:embed="rId3"/>
          <a:stretch>
            <a:fillRect/>
          </a:stretch>
        </p:blipFill>
        <p:spPr>
          <a:xfrm>
            <a:off x="6911500" y="1885339"/>
            <a:ext cx="5297429" cy="4972662"/>
          </a:xfrm>
          <a:prstGeom prst="rect">
            <a:avLst/>
          </a:prstGeom>
        </p:spPr>
      </p:pic>
      <p:sp>
        <p:nvSpPr>
          <p:cNvPr id="28" name="Freeform 10"/>
          <p:cNvSpPr/>
          <p:nvPr/>
        </p:nvSpPr>
        <p:spPr bwMode="auto">
          <a:xfrm>
            <a:off x="4372273" y="1794924"/>
            <a:ext cx="1946095" cy="1736381"/>
          </a:xfrm>
          <a:custGeom>
            <a:avLst/>
            <a:gdLst>
              <a:gd name="T0" fmla="*/ 599372 w 436"/>
              <a:gd name="T1" fmla="*/ 2824558 h 389"/>
              <a:gd name="T2" fmla="*/ 919585 w 436"/>
              <a:gd name="T3" fmla="*/ 2726027 h 389"/>
              <a:gd name="T4" fmla="*/ 1248008 w 436"/>
              <a:gd name="T5" fmla="*/ 2824558 h 389"/>
              <a:gd name="T6" fmla="*/ 1338325 w 436"/>
              <a:gd name="T7" fmla="*/ 3013410 h 389"/>
              <a:gd name="T8" fmla="*/ 1313693 w 436"/>
              <a:gd name="T9" fmla="*/ 3111941 h 389"/>
              <a:gd name="T10" fmla="*/ 1379377 w 436"/>
              <a:gd name="T11" fmla="*/ 3194050 h 389"/>
              <a:gd name="T12" fmla="*/ 1625695 w 436"/>
              <a:gd name="T13" fmla="*/ 3194050 h 389"/>
              <a:gd name="T14" fmla="*/ 1765275 w 436"/>
              <a:gd name="T15" fmla="*/ 3062675 h 389"/>
              <a:gd name="T16" fmla="*/ 2964019 w 436"/>
              <a:gd name="T17" fmla="*/ 1773560 h 389"/>
              <a:gd name="T18" fmla="*/ 3095389 w 436"/>
              <a:gd name="T19" fmla="*/ 1617552 h 389"/>
              <a:gd name="T20" fmla="*/ 3095389 w 436"/>
              <a:gd name="T21" fmla="*/ 1207006 h 389"/>
              <a:gd name="T22" fmla="*/ 3120021 w 436"/>
              <a:gd name="T23" fmla="*/ 1042788 h 389"/>
              <a:gd name="T24" fmla="*/ 3144652 w 436"/>
              <a:gd name="T25" fmla="*/ 1034577 h 389"/>
              <a:gd name="T26" fmla="*/ 3267811 w 436"/>
              <a:gd name="T27" fmla="*/ 1075631 h 389"/>
              <a:gd name="T28" fmla="*/ 3308864 w 436"/>
              <a:gd name="T29" fmla="*/ 1149530 h 389"/>
              <a:gd name="T30" fmla="*/ 3505918 w 436"/>
              <a:gd name="T31" fmla="*/ 1165951 h 389"/>
              <a:gd name="T32" fmla="*/ 3579813 w 436"/>
              <a:gd name="T33" fmla="*/ 911413 h 389"/>
              <a:gd name="T34" fmla="*/ 3505918 w 436"/>
              <a:gd name="T35" fmla="*/ 665085 h 389"/>
              <a:gd name="T36" fmla="*/ 3308864 w 436"/>
              <a:gd name="T37" fmla="*/ 681507 h 389"/>
              <a:gd name="T38" fmla="*/ 3267811 w 436"/>
              <a:gd name="T39" fmla="*/ 755405 h 389"/>
              <a:gd name="T40" fmla="*/ 3144652 w 436"/>
              <a:gd name="T41" fmla="*/ 796460 h 389"/>
              <a:gd name="T42" fmla="*/ 3120021 w 436"/>
              <a:gd name="T43" fmla="*/ 780038 h 389"/>
              <a:gd name="T44" fmla="*/ 3095389 w 436"/>
              <a:gd name="T45" fmla="*/ 615819 h 389"/>
              <a:gd name="T46" fmla="*/ 3095389 w 436"/>
              <a:gd name="T47" fmla="*/ 131375 h 389"/>
              <a:gd name="T48" fmla="*/ 2964019 w 436"/>
              <a:gd name="T49" fmla="*/ 0 h 389"/>
              <a:gd name="T50" fmla="*/ 8211 w 436"/>
              <a:gd name="T51" fmla="*/ 3062675 h 389"/>
              <a:gd name="T52" fmla="*/ 139580 w 436"/>
              <a:gd name="T53" fmla="*/ 3194050 h 389"/>
              <a:gd name="T54" fmla="*/ 468003 w 436"/>
              <a:gd name="T55" fmla="*/ 3194050 h 389"/>
              <a:gd name="T56" fmla="*/ 533688 w 436"/>
              <a:gd name="T57" fmla="*/ 3111941 h 389"/>
              <a:gd name="T58" fmla="*/ 509056 w 436"/>
              <a:gd name="T59" fmla="*/ 3013410 h 389"/>
              <a:gd name="T60" fmla="*/ 599372 w 436"/>
              <a:gd name="T61" fmla="*/ 2824558 h 38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36" h="389">
                <a:moveTo>
                  <a:pt x="73" y="344"/>
                </a:moveTo>
                <a:cubicBezTo>
                  <a:pt x="83" y="336"/>
                  <a:pt x="97" y="332"/>
                  <a:pt x="112" y="332"/>
                </a:cubicBezTo>
                <a:cubicBezTo>
                  <a:pt x="128" y="332"/>
                  <a:pt x="142" y="336"/>
                  <a:pt x="152" y="344"/>
                </a:cubicBezTo>
                <a:cubicBezTo>
                  <a:pt x="159" y="350"/>
                  <a:pt x="163" y="358"/>
                  <a:pt x="163" y="367"/>
                </a:cubicBezTo>
                <a:cubicBezTo>
                  <a:pt x="163" y="371"/>
                  <a:pt x="161" y="376"/>
                  <a:pt x="160" y="379"/>
                </a:cubicBezTo>
                <a:cubicBezTo>
                  <a:pt x="156" y="386"/>
                  <a:pt x="159" y="389"/>
                  <a:pt x="168" y="389"/>
                </a:cubicBezTo>
                <a:cubicBezTo>
                  <a:pt x="198" y="389"/>
                  <a:pt x="198" y="389"/>
                  <a:pt x="198" y="389"/>
                </a:cubicBezTo>
                <a:cubicBezTo>
                  <a:pt x="207" y="389"/>
                  <a:pt x="214" y="382"/>
                  <a:pt x="215" y="373"/>
                </a:cubicBezTo>
                <a:cubicBezTo>
                  <a:pt x="223" y="294"/>
                  <a:pt x="283" y="230"/>
                  <a:pt x="361" y="216"/>
                </a:cubicBezTo>
                <a:cubicBezTo>
                  <a:pt x="370" y="214"/>
                  <a:pt x="377" y="206"/>
                  <a:pt x="377" y="197"/>
                </a:cubicBezTo>
                <a:cubicBezTo>
                  <a:pt x="377" y="147"/>
                  <a:pt x="377" y="147"/>
                  <a:pt x="377" y="147"/>
                </a:cubicBezTo>
                <a:cubicBezTo>
                  <a:pt x="377" y="138"/>
                  <a:pt x="378" y="129"/>
                  <a:pt x="380" y="127"/>
                </a:cubicBezTo>
                <a:cubicBezTo>
                  <a:pt x="381" y="126"/>
                  <a:pt x="382" y="126"/>
                  <a:pt x="383" y="126"/>
                </a:cubicBezTo>
                <a:cubicBezTo>
                  <a:pt x="389" y="126"/>
                  <a:pt x="394" y="126"/>
                  <a:pt x="398" y="131"/>
                </a:cubicBezTo>
                <a:cubicBezTo>
                  <a:pt x="400" y="134"/>
                  <a:pt x="401" y="137"/>
                  <a:pt x="403" y="140"/>
                </a:cubicBezTo>
                <a:cubicBezTo>
                  <a:pt x="408" y="149"/>
                  <a:pt x="420" y="150"/>
                  <a:pt x="427" y="142"/>
                </a:cubicBezTo>
                <a:cubicBezTo>
                  <a:pt x="433" y="133"/>
                  <a:pt x="436" y="122"/>
                  <a:pt x="436" y="111"/>
                </a:cubicBezTo>
                <a:cubicBezTo>
                  <a:pt x="436" y="101"/>
                  <a:pt x="433" y="89"/>
                  <a:pt x="427" y="81"/>
                </a:cubicBezTo>
                <a:cubicBezTo>
                  <a:pt x="420" y="73"/>
                  <a:pt x="408" y="74"/>
                  <a:pt x="403" y="83"/>
                </a:cubicBezTo>
                <a:cubicBezTo>
                  <a:pt x="401" y="86"/>
                  <a:pt x="400" y="89"/>
                  <a:pt x="398" y="92"/>
                </a:cubicBezTo>
                <a:cubicBezTo>
                  <a:pt x="394" y="97"/>
                  <a:pt x="389" y="97"/>
                  <a:pt x="383" y="97"/>
                </a:cubicBezTo>
                <a:cubicBezTo>
                  <a:pt x="382" y="97"/>
                  <a:pt x="381" y="96"/>
                  <a:pt x="380" y="95"/>
                </a:cubicBezTo>
                <a:cubicBezTo>
                  <a:pt x="378" y="94"/>
                  <a:pt x="377" y="84"/>
                  <a:pt x="377" y="75"/>
                </a:cubicBezTo>
                <a:cubicBezTo>
                  <a:pt x="377" y="16"/>
                  <a:pt x="377" y="16"/>
                  <a:pt x="377" y="16"/>
                </a:cubicBezTo>
                <a:cubicBezTo>
                  <a:pt x="377" y="7"/>
                  <a:pt x="370" y="0"/>
                  <a:pt x="361" y="0"/>
                </a:cubicBezTo>
                <a:cubicBezTo>
                  <a:pt x="165" y="16"/>
                  <a:pt x="10" y="175"/>
                  <a:pt x="1" y="373"/>
                </a:cubicBezTo>
                <a:cubicBezTo>
                  <a:pt x="0" y="382"/>
                  <a:pt x="8" y="389"/>
                  <a:pt x="17" y="389"/>
                </a:cubicBezTo>
                <a:cubicBezTo>
                  <a:pt x="57" y="389"/>
                  <a:pt x="57" y="389"/>
                  <a:pt x="57" y="389"/>
                </a:cubicBezTo>
                <a:cubicBezTo>
                  <a:pt x="66" y="389"/>
                  <a:pt x="68" y="386"/>
                  <a:pt x="65" y="379"/>
                </a:cubicBezTo>
                <a:cubicBezTo>
                  <a:pt x="63" y="376"/>
                  <a:pt x="62" y="371"/>
                  <a:pt x="62" y="367"/>
                </a:cubicBezTo>
                <a:cubicBezTo>
                  <a:pt x="62" y="358"/>
                  <a:pt x="66" y="350"/>
                  <a:pt x="73" y="344"/>
                </a:cubicBezTo>
                <a:close/>
              </a:path>
            </a:pathLst>
          </a:custGeom>
          <a:solidFill>
            <a:srgbClr val="3186C7"/>
          </a:solidFill>
          <a:ln>
            <a:noFill/>
          </a:ln>
        </p:spPr>
        <p:txBody>
          <a:bodyPr/>
          <a:lstStyle/>
          <a:p>
            <a:endParaRPr lang="en-US"/>
          </a:p>
        </p:txBody>
      </p:sp>
      <p:sp>
        <p:nvSpPr>
          <p:cNvPr id="29" name="Freeform 11"/>
          <p:cNvSpPr/>
          <p:nvPr/>
        </p:nvSpPr>
        <p:spPr bwMode="auto">
          <a:xfrm>
            <a:off x="4376588" y="3344032"/>
            <a:ext cx="1736382" cy="1946093"/>
          </a:xfrm>
          <a:custGeom>
            <a:avLst/>
            <a:gdLst>
              <a:gd name="T0" fmla="*/ 2824558 w 389"/>
              <a:gd name="T1" fmla="*/ 2980441 h 436"/>
              <a:gd name="T2" fmla="*/ 2726027 w 389"/>
              <a:gd name="T3" fmla="*/ 2660228 h 436"/>
              <a:gd name="T4" fmla="*/ 2824558 w 389"/>
              <a:gd name="T5" fmla="*/ 2331805 h 436"/>
              <a:gd name="T6" fmla="*/ 3013410 w 389"/>
              <a:gd name="T7" fmla="*/ 2241488 h 436"/>
              <a:gd name="T8" fmla="*/ 3111941 w 389"/>
              <a:gd name="T9" fmla="*/ 2266120 h 436"/>
              <a:gd name="T10" fmla="*/ 3194050 w 389"/>
              <a:gd name="T11" fmla="*/ 2200436 h 436"/>
              <a:gd name="T12" fmla="*/ 3194050 w 389"/>
              <a:gd name="T13" fmla="*/ 1954118 h 436"/>
              <a:gd name="T14" fmla="*/ 3062675 w 389"/>
              <a:gd name="T15" fmla="*/ 1814538 h 436"/>
              <a:gd name="T16" fmla="*/ 1773560 w 389"/>
              <a:gd name="T17" fmla="*/ 615794 h 436"/>
              <a:gd name="T18" fmla="*/ 1617552 w 389"/>
              <a:gd name="T19" fmla="*/ 484424 h 436"/>
              <a:gd name="T20" fmla="*/ 1207006 w 389"/>
              <a:gd name="T21" fmla="*/ 484424 h 436"/>
              <a:gd name="T22" fmla="*/ 1042788 w 389"/>
              <a:gd name="T23" fmla="*/ 459792 h 436"/>
              <a:gd name="T24" fmla="*/ 1034577 w 389"/>
              <a:gd name="T25" fmla="*/ 435161 h 436"/>
              <a:gd name="T26" fmla="*/ 1075631 w 389"/>
              <a:gd name="T27" fmla="*/ 312002 h 436"/>
              <a:gd name="T28" fmla="*/ 1149530 w 389"/>
              <a:gd name="T29" fmla="*/ 270949 h 436"/>
              <a:gd name="T30" fmla="*/ 1165951 w 389"/>
              <a:gd name="T31" fmla="*/ 73895 h 436"/>
              <a:gd name="T32" fmla="*/ 911413 w 389"/>
              <a:gd name="T33" fmla="*/ 0 h 436"/>
              <a:gd name="T34" fmla="*/ 665085 w 389"/>
              <a:gd name="T35" fmla="*/ 73895 h 436"/>
              <a:gd name="T36" fmla="*/ 681507 w 389"/>
              <a:gd name="T37" fmla="*/ 270949 h 436"/>
              <a:gd name="T38" fmla="*/ 755405 w 389"/>
              <a:gd name="T39" fmla="*/ 312002 h 436"/>
              <a:gd name="T40" fmla="*/ 796460 w 389"/>
              <a:gd name="T41" fmla="*/ 435161 h 436"/>
              <a:gd name="T42" fmla="*/ 780038 w 389"/>
              <a:gd name="T43" fmla="*/ 459792 h 436"/>
              <a:gd name="T44" fmla="*/ 615819 w 389"/>
              <a:gd name="T45" fmla="*/ 484424 h 436"/>
              <a:gd name="T46" fmla="*/ 131375 w 389"/>
              <a:gd name="T47" fmla="*/ 484424 h 436"/>
              <a:gd name="T48" fmla="*/ 0 w 389"/>
              <a:gd name="T49" fmla="*/ 615794 h 436"/>
              <a:gd name="T50" fmla="*/ 3062675 w 389"/>
              <a:gd name="T51" fmla="*/ 3571602 h 436"/>
              <a:gd name="T52" fmla="*/ 3194050 w 389"/>
              <a:gd name="T53" fmla="*/ 3440233 h 436"/>
              <a:gd name="T54" fmla="*/ 3194050 w 389"/>
              <a:gd name="T55" fmla="*/ 3111810 h 436"/>
              <a:gd name="T56" fmla="*/ 3111941 w 389"/>
              <a:gd name="T57" fmla="*/ 3046125 h 436"/>
              <a:gd name="T58" fmla="*/ 3013410 w 389"/>
              <a:gd name="T59" fmla="*/ 3070757 h 436"/>
              <a:gd name="T60" fmla="*/ 2824558 w 389"/>
              <a:gd name="T61" fmla="*/ 2980441 h 4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89" h="436">
                <a:moveTo>
                  <a:pt x="344" y="363"/>
                </a:moveTo>
                <a:cubicBezTo>
                  <a:pt x="336" y="353"/>
                  <a:pt x="332" y="339"/>
                  <a:pt x="332" y="324"/>
                </a:cubicBezTo>
                <a:cubicBezTo>
                  <a:pt x="332" y="308"/>
                  <a:pt x="336" y="294"/>
                  <a:pt x="344" y="284"/>
                </a:cubicBezTo>
                <a:cubicBezTo>
                  <a:pt x="350" y="277"/>
                  <a:pt x="358" y="273"/>
                  <a:pt x="367" y="273"/>
                </a:cubicBezTo>
                <a:cubicBezTo>
                  <a:pt x="371" y="273"/>
                  <a:pt x="376" y="275"/>
                  <a:pt x="379" y="276"/>
                </a:cubicBezTo>
                <a:cubicBezTo>
                  <a:pt x="386" y="280"/>
                  <a:pt x="389" y="277"/>
                  <a:pt x="389" y="268"/>
                </a:cubicBezTo>
                <a:cubicBezTo>
                  <a:pt x="389" y="238"/>
                  <a:pt x="389" y="238"/>
                  <a:pt x="389" y="238"/>
                </a:cubicBezTo>
                <a:cubicBezTo>
                  <a:pt x="389" y="229"/>
                  <a:pt x="382" y="222"/>
                  <a:pt x="373" y="221"/>
                </a:cubicBezTo>
                <a:cubicBezTo>
                  <a:pt x="294" y="213"/>
                  <a:pt x="230" y="153"/>
                  <a:pt x="216" y="75"/>
                </a:cubicBezTo>
                <a:cubicBezTo>
                  <a:pt x="214" y="66"/>
                  <a:pt x="206" y="59"/>
                  <a:pt x="197" y="59"/>
                </a:cubicBezTo>
                <a:cubicBezTo>
                  <a:pt x="147" y="59"/>
                  <a:pt x="147" y="59"/>
                  <a:pt x="147" y="59"/>
                </a:cubicBezTo>
                <a:cubicBezTo>
                  <a:pt x="138" y="59"/>
                  <a:pt x="129" y="58"/>
                  <a:pt x="127" y="56"/>
                </a:cubicBezTo>
                <a:cubicBezTo>
                  <a:pt x="126" y="55"/>
                  <a:pt x="126" y="54"/>
                  <a:pt x="126" y="53"/>
                </a:cubicBezTo>
                <a:cubicBezTo>
                  <a:pt x="126" y="47"/>
                  <a:pt x="126" y="42"/>
                  <a:pt x="131" y="38"/>
                </a:cubicBezTo>
                <a:cubicBezTo>
                  <a:pt x="134" y="36"/>
                  <a:pt x="137" y="35"/>
                  <a:pt x="140" y="33"/>
                </a:cubicBezTo>
                <a:cubicBezTo>
                  <a:pt x="149" y="28"/>
                  <a:pt x="150" y="16"/>
                  <a:pt x="142" y="9"/>
                </a:cubicBezTo>
                <a:cubicBezTo>
                  <a:pt x="133" y="3"/>
                  <a:pt x="122" y="0"/>
                  <a:pt x="111" y="0"/>
                </a:cubicBezTo>
                <a:cubicBezTo>
                  <a:pt x="101" y="0"/>
                  <a:pt x="89" y="3"/>
                  <a:pt x="81" y="9"/>
                </a:cubicBezTo>
                <a:cubicBezTo>
                  <a:pt x="73" y="16"/>
                  <a:pt x="74" y="28"/>
                  <a:pt x="83" y="33"/>
                </a:cubicBezTo>
                <a:cubicBezTo>
                  <a:pt x="86" y="35"/>
                  <a:pt x="89" y="36"/>
                  <a:pt x="92" y="38"/>
                </a:cubicBezTo>
                <a:cubicBezTo>
                  <a:pt x="97" y="42"/>
                  <a:pt x="97" y="47"/>
                  <a:pt x="97" y="53"/>
                </a:cubicBezTo>
                <a:cubicBezTo>
                  <a:pt x="97" y="54"/>
                  <a:pt x="96" y="55"/>
                  <a:pt x="95" y="56"/>
                </a:cubicBezTo>
                <a:cubicBezTo>
                  <a:pt x="94" y="58"/>
                  <a:pt x="84" y="59"/>
                  <a:pt x="75" y="59"/>
                </a:cubicBezTo>
                <a:cubicBezTo>
                  <a:pt x="16" y="59"/>
                  <a:pt x="16" y="59"/>
                  <a:pt x="16" y="59"/>
                </a:cubicBezTo>
                <a:cubicBezTo>
                  <a:pt x="7" y="59"/>
                  <a:pt x="0" y="66"/>
                  <a:pt x="0" y="75"/>
                </a:cubicBezTo>
                <a:cubicBezTo>
                  <a:pt x="16" y="271"/>
                  <a:pt x="175" y="426"/>
                  <a:pt x="373" y="435"/>
                </a:cubicBezTo>
                <a:cubicBezTo>
                  <a:pt x="382" y="436"/>
                  <a:pt x="389" y="428"/>
                  <a:pt x="389" y="419"/>
                </a:cubicBezTo>
                <a:cubicBezTo>
                  <a:pt x="389" y="379"/>
                  <a:pt x="389" y="379"/>
                  <a:pt x="389" y="379"/>
                </a:cubicBezTo>
                <a:cubicBezTo>
                  <a:pt x="389" y="370"/>
                  <a:pt x="386" y="368"/>
                  <a:pt x="379" y="371"/>
                </a:cubicBezTo>
                <a:cubicBezTo>
                  <a:pt x="376" y="373"/>
                  <a:pt x="371" y="374"/>
                  <a:pt x="367" y="374"/>
                </a:cubicBezTo>
                <a:cubicBezTo>
                  <a:pt x="358" y="374"/>
                  <a:pt x="350" y="370"/>
                  <a:pt x="344" y="363"/>
                </a:cubicBezTo>
                <a:close/>
              </a:path>
            </a:pathLst>
          </a:custGeom>
          <a:solidFill>
            <a:srgbClr val="3186C7"/>
          </a:solidFill>
          <a:ln>
            <a:noFill/>
          </a:ln>
        </p:spPr>
        <p:txBody>
          <a:bodyPr/>
          <a:lstStyle/>
          <a:p>
            <a:endParaRPr lang="en-US"/>
          </a:p>
        </p:txBody>
      </p:sp>
      <p:sp>
        <p:nvSpPr>
          <p:cNvPr id="30" name="Freeform 12"/>
          <p:cNvSpPr/>
          <p:nvPr/>
        </p:nvSpPr>
        <p:spPr bwMode="auto">
          <a:xfrm>
            <a:off x="6131093" y="1790609"/>
            <a:ext cx="1736382" cy="1946093"/>
          </a:xfrm>
          <a:custGeom>
            <a:avLst/>
            <a:gdLst>
              <a:gd name="T0" fmla="*/ 369492 w 389"/>
              <a:gd name="T1" fmla="*/ 599372 h 436"/>
              <a:gd name="T2" fmla="*/ 468023 w 389"/>
              <a:gd name="T3" fmla="*/ 919585 h 436"/>
              <a:gd name="T4" fmla="*/ 369492 w 389"/>
              <a:gd name="T5" fmla="*/ 1248008 h 436"/>
              <a:gd name="T6" fmla="*/ 180640 w 389"/>
              <a:gd name="T7" fmla="*/ 1338325 h 436"/>
              <a:gd name="T8" fmla="*/ 82109 w 389"/>
              <a:gd name="T9" fmla="*/ 1313693 h 436"/>
              <a:gd name="T10" fmla="*/ 0 w 389"/>
              <a:gd name="T11" fmla="*/ 1379377 h 436"/>
              <a:gd name="T12" fmla="*/ 0 w 389"/>
              <a:gd name="T13" fmla="*/ 1625695 h 436"/>
              <a:gd name="T14" fmla="*/ 131375 w 389"/>
              <a:gd name="T15" fmla="*/ 1765275 h 436"/>
              <a:gd name="T16" fmla="*/ 1420490 w 389"/>
              <a:gd name="T17" fmla="*/ 2964019 h 436"/>
              <a:gd name="T18" fmla="*/ 1576498 w 389"/>
              <a:gd name="T19" fmla="*/ 3095389 h 436"/>
              <a:gd name="T20" fmla="*/ 1987044 w 389"/>
              <a:gd name="T21" fmla="*/ 3095389 h 436"/>
              <a:gd name="T22" fmla="*/ 2151262 w 389"/>
              <a:gd name="T23" fmla="*/ 3120021 h 436"/>
              <a:gd name="T24" fmla="*/ 2159473 w 389"/>
              <a:gd name="T25" fmla="*/ 3144652 h 436"/>
              <a:gd name="T26" fmla="*/ 2118419 w 389"/>
              <a:gd name="T27" fmla="*/ 3267811 h 436"/>
              <a:gd name="T28" fmla="*/ 2044520 w 389"/>
              <a:gd name="T29" fmla="*/ 3308864 h 436"/>
              <a:gd name="T30" fmla="*/ 2028099 w 389"/>
              <a:gd name="T31" fmla="*/ 3505918 h 436"/>
              <a:gd name="T32" fmla="*/ 2282637 w 389"/>
              <a:gd name="T33" fmla="*/ 3579813 h 436"/>
              <a:gd name="T34" fmla="*/ 2528965 w 389"/>
              <a:gd name="T35" fmla="*/ 3505918 h 436"/>
              <a:gd name="T36" fmla="*/ 2512543 w 389"/>
              <a:gd name="T37" fmla="*/ 3308864 h 436"/>
              <a:gd name="T38" fmla="*/ 2438645 w 389"/>
              <a:gd name="T39" fmla="*/ 3267811 h 436"/>
              <a:gd name="T40" fmla="*/ 2397590 w 389"/>
              <a:gd name="T41" fmla="*/ 3144652 h 436"/>
              <a:gd name="T42" fmla="*/ 2414012 w 389"/>
              <a:gd name="T43" fmla="*/ 3120021 h 436"/>
              <a:gd name="T44" fmla="*/ 2578231 w 389"/>
              <a:gd name="T45" fmla="*/ 3095389 h 436"/>
              <a:gd name="T46" fmla="*/ 3062675 w 389"/>
              <a:gd name="T47" fmla="*/ 3095389 h 436"/>
              <a:gd name="T48" fmla="*/ 3194050 w 389"/>
              <a:gd name="T49" fmla="*/ 2964019 h 436"/>
              <a:gd name="T50" fmla="*/ 131375 w 389"/>
              <a:gd name="T51" fmla="*/ 8211 h 436"/>
              <a:gd name="T52" fmla="*/ 0 w 389"/>
              <a:gd name="T53" fmla="*/ 139580 h 436"/>
              <a:gd name="T54" fmla="*/ 0 w 389"/>
              <a:gd name="T55" fmla="*/ 468003 h 436"/>
              <a:gd name="T56" fmla="*/ 82109 w 389"/>
              <a:gd name="T57" fmla="*/ 533688 h 436"/>
              <a:gd name="T58" fmla="*/ 180640 w 389"/>
              <a:gd name="T59" fmla="*/ 509056 h 436"/>
              <a:gd name="T60" fmla="*/ 369492 w 389"/>
              <a:gd name="T61" fmla="*/ 599372 h 4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89" h="436">
                <a:moveTo>
                  <a:pt x="45" y="73"/>
                </a:moveTo>
                <a:cubicBezTo>
                  <a:pt x="53" y="83"/>
                  <a:pt x="57" y="97"/>
                  <a:pt x="57" y="112"/>
                </a:cubicBezTo>
                <a:cubicBezTo>
                  <a:pt x="57" y="128"/>
                  <a:pt x="53" y="142"/>
                  <a:pt x="45" y="152"/>
                </a:cubicBezTo>
                <a:cubicBezTo>
                  <a:pt x="39" y="159"/>
                  <a:pt x="31" y="163"/>
                  <a:pt x="22" y="163"/>
                </a:cubicBezTo>
                <a:cubicBezTo>
                  <a:pt x="18" y="163"/>
                  <a:pt x="13" y="161"/>
                  <a:pt x="10" y="160"/>
                </a:cubicBezTo>
                <a:cubicBezTo>
                  <a:pt x="3" y="156"/>
                  <a:pt x="0" y="159"/>
                  <a:pt x="0" y="168"/>
                </a:cubicBezTo>
                <a:cubicBezTo>
                  <a:pt x="0" y="198"/>
                  <a:pt x="0" y="198"/>
                  <a:pt x="0" y="198"/>
                </a:cubicBezTo>
                <a:cubicBezTo>
                  <a:pt x="0" y="207"/>
                  <a:pt x="7" y="214"/>
                  <a:pt x="16" y="215"/>
                </a:cubicBezTo>
                <a:cubicBezTo>
                  <a:pt x="95" y="223"/>
                  <a:pt x="159" y="283"/>
                  <a:pt x="173" y="361"/>
                </a:cubicBezTo>
                <a:cubicBezTo>
                  <a:pt x="175" y="370"/>
                  <a:pt x="183" y="377"/>
                  <a:pt x="192" y="377"/>
                </a:cubicBezTo>
                <a:cubicBezTo>
                  <a:pt x="242" y="377"/>
                  <a:pt x="242" y="377"/>
                  <a:pt x="242" y="377"/>
                </a:cubicBezTo>
                <a:cubicBezTo>
                  <a:pt x="251" y="377"/>
                  <a:pt x="260" y="378"/>
                  <a:pt x="262" y="380"/>
                </a:cubicBezTo>
                <a:cubicBezTo>
                  <a:pt x="263" y="381"/>
                  <a:pt x="263" y="382"/>
                  <a:pt x="263" y="383"/>
                </a:cubicBezTo>
                <a:cubicBezTo>
                  <a:pt x="263" y="389"/>
                  <a:pt x="263" y="394"/>
                  <a:pt x="258" y="398"/>
                </a:cubicBezTo>
                <a:cubicBezTo>
                  <a:pt x="255" y="400"/>
                  <a:pt x="252" y="401"/>
                  <a:pt x="249" y="403"/>
                </a:cubicBezTo>
                <a:cubicBezTo>
                  <a:pt x="240" y="408"/>
                  <a:pt x="239" y="420"/>
                  <a:pt x="247" y="427"/>
                </a:cubicBezTo>
                <a:cubicBezTo>
                  <a:pt x="256" y="433"/>
                  <a:pt x="267" y="436"/>
                  <a:pt x="278" y="436"/>
                </a:cubicBezTo>
                <a:cubicBezTo>
                  <a:pt x="288" y="436"/>
                  <a:pt x="300" y="433"/>
                  <a:pt x="308" y="427"/>
                </a:cubicBezTo>
                <a:cubicBezTo>
                  <a:pt x="316" y="420"/>
                  <a:pt x="315" y="408"/>
                  <a:pt x="306" y="403"/>
                </a:cubicBezTo>
                <a:cubicBezTo>
                  <a:pt x="303" y="401"/>
                  <a:pt x="300" y="400"/>
                  <a:pt x="297" y="398"/>
                </a:cubicBezTo>
                <a:cubicBezTo>
                  <a:pt x="292" y="394"/>
                  <a:pt x="292" y="389"/>
                  <a:pt x="292" y="383"/>
                </a:cubicBezTo>
                <a:cubicBezTo>
                  <a:pt x="292" y="382"/>
                  <a:pt x="293" y="381"/>
                  <a:pt x="294" y="380"/>
                </a:cubicBezTo>
                <a:cubicBezTo>
                  <a:pt x="295" y="378"/>
                  <a:pt x="305" y="377"/>
                  <a:pt x="314" y="377"/>
                </a:cubicBezTo>
                <a:cubicBezTo>
                  <a:pt x="373" y="377"/>
                  <a:pt x="373" y="377"/>
                  <a:pt x="373" y="377"/>
                </a:cubicBezTo>
                <a:cubicBezTo>
                  <a:pt x="382" y="377"/>
                  <a:pt x="389" y="370"/>
                  <a:pt x="389" y="361"/>
                </a:cubicBezTo>
                <a:cubicBezTo>
                  <a:pt x="373" y="165"/>
                  <a:pt x="214" y="10"/>
                  <a:pt x="16" y="1"/>
                </a:cubicBezTo>
                <a:cubicBezTo>
                  <a:pt x="7" y="0"/>
                  <a:pt x="0" y="8"/>
                  <a:pt x="0" y="17"/>
                </a:cubicBezTo>
                <a:cubicBezTo>
                  <a:pt x="0" y="57"/>
                  <a:pt x="0" y="57"/>
                  <a:pt x="0" y="57"/>
                </a:cubicBezTo>
                <a:cubicBezTo>
                  <a:pt x="0" y="66"/>
                  <a:pt x="3" y="68"/>
                  <a:pt x="10" y="65"/>
                </a:cubicBezTo>
                <a:cubicBezTo>
                  <a:pt x="13" y="63"/>
                  <a:pt x="18" y="62"/>
                  <a:pt x="22" y="62"/>
                </a:cubicBezTo>
                <a:cubicBezTo>
                  <a:pt x="31" y="62"/>
                  <a:pt x="39" y="66"/>
                  <a:pt x="45" y="73"/>
                </a:cubicBezTo>
                <a:close/>
              </a:path>
            </a:pathLst>
          </a:custGeom>
          <a:solidFill>
            <a:srgbClr val="3186C7"/>
          </a:solidFill>
          <a:ln>
            <a:noFill/>
          </a:ln>
        </p:spPr>
        <p:txBody>
          <a:bodyPr/>
          <a:lstStyle/>
          <a:p>
            <a:endParaRPr lang="en-US"/>
          </a:p>
        </p:txBody>
      </p:sp>
      <p:sp>
        <p:nvSpPr>
          <p:cNvPr id="31" name="Freeform 13"/>
          <p:cNvSpPr/>
          <p:nvPr/>
        </p:nvSpPr>
        <p:spPr bwMode="auto">
          <a:xfrm>
            <a:off x="5925696" y="3549429"/>
            <a:ext cx="1946095" cy="1736381"/>
          </a:xfrm>
          <a:custGeom>
            <a:avLst/>
            <a:gdLst>
              <a:gd name="T0" fmla="*/ 2980441 w 436"/>
              <a:gd name="T1" fmla="*/ 369492 h 389"/>
              <a:gd name="T2" fmla="*/ 2660228 w 436"/>
              <a:gd name="T3" fmla="*/ 468023 h 389"/>
              <a:gd name="T4" fmla="*/ 2331805 w 436"/>
              <a:gd name="T5" fmla="*/ 369492 h 389"/>
              <a:gd name="T6" fmla="*/ 2241488 w 436"/>
              <a:gd name="T7" fmla="*/ 180640 h 389"/>
              <a:gd name="T8" fmla="*/ 2266120 w 436"/>
              <a:gd name="T9" fmla="*/ 82109 h 389"/>
              <a:gd name="T10" fmla="*/ 2200436 w 436"/>
              <a:gd name="T11" fmla="*/ 0 h 389"/>
              <a:gd name="T12" fmla="*/ 1954118 w 436"/>
              <a:gd name="T13" fmla="*/ 0 h 389"/>
              <a:gd name="T14" fmla="*/ 1814538 w 436"/>
              <a:gd name="T15" fmla="*/ 131375 h 389"/>
              <a:gd name="T16" fmla="*/ 615794 w 436"/>
              <a:gd name="T17" fmla="*/ 1420490 h 389"/>
              <a:gd name="T18" fmla="*/ 484424 w 436"/>
              <a:gd name="T19" fmla="*/ 1576498 h 389"/>
              <a:gd name="T20" fmla="*/ 484424 w 436"/>
              <a:gd name="T21" fmla="*/ 1987044 h 389"/>
              <a:gd name="T22" fmla="*/ 459792 w 436"/>
              <a:gd name="T23" fmla="*/ 2151262 h 389"/>
              <a:gd name="T24" fmla="*/ 435161 w 436"/>
              <a:gd name="T25" fmla="*/ 2159473 h 389"/>
              <a:gd name="T26" fmla="*/ 312002 w 436"/>
              <a:gd name="T27" fmla="*/ 2118419 h 389"/>
              <a:gd name="T28" fmla="*/ 270949 w 436"/>
              <a:gd name="T29" fmla="*/ 2044520 h 389"/>
              <a:gd name="T30" fmla="*/ 73895 w 436"/>
              <a:gd name="T31" fmla="*/ 2028099 h 389"/>
              <a:gd name="T32" fmla="*/ 0 w 436"/>
              <a:gd name="T33" fmla="*/ 2282637 h 389"/>
              <a:gd name="T34" fmla="*/ 73895 w 436"/>
              <a:gd name="T35" fmla="*/ 2528965 h 389"/>
              <a:gd name="T36" fmla="*/ 270949 w 436"/>
              <a:gd name="T37" fmla="*/ 2512543 h 389"/>
              <a:gd name="T38" fmla="*/ 312002 w 436"/>
              <a:gd name="T39" fmla="*/ 2438645 h 389"/>
              <a:gd name="T40" fmla="*/ 435161 w 436"/>
              <a:gd name="T41" fmla="*/ 2397590 h 389"/>
              <a:gd name="T42" fmla="*/ 459792 w 436"/>
              <a:gd name="T43" fmla="*/ 2414012 h 389"/>
              <a:gd name="T44" fmla="*/ 484424 w 436"/>
              <a:gd name="T45" fmla="*/ 2578231 h 389"/>
              <a:gd name="T46" fmla="*/ 484424 w 436"/>
              <a:gd name="T47" fmla="*/ 3062675 h 389"/>
              <a:gd name="T48" fmla="*/ 615794 w 436"/>
              <a:gd name="T49" fmla="*/ 3194050 h 389"/>
              <a:gd name="T50" fmla="*/ 3571602 w 436"/>
              <a:gd name="T51" fmla="*/ 131375 h 389"/>
              <a:gd name="T52" fmla="*/ 3440233 w 436"/>
              <a:gd name="T53" fmla="*/ 0 h 389"/>
              <a:gd name="T54" fmla="*/ 3111810 w 436"/>
              <a:gd name="T55" fmla="*/ 0 h 389"/>
              <a:gd name="T56" fmla="*/ 3046125 w 436"/>
              <a:gd name="T57" fmla="*/ 82109 h 389"/>
              <a:gd name="T58" fmla="*/ 3070757 w 436"/>
              <a:gd name="T59" fmla="*/ 180640 h 389"/>
              <a:gd name="T60" fmla="*/ 2980441 w 436"/>
              <a:gd name="T61" fmla="*/ 369492 h 38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36" h="389">
                <a:moveTo>
                  <a:pt x="363" y="45"/>
                </a:moveTo>
                <a:cubicBezTo>
                  <a:pt x="353" y="53"/>
                  <a:pt x="339" y="57"/>
                  <a:pt x="324" y="57"/>
                </a:cubicBezTo>
                <a:cubicBezTo>
                  <a:pt x="308" y="57"/>
                  <a:pt x="294" y="53"/>
                  <a:pt x="284" y="45"/>
                </a:cubicBezTo>
                <a:cubicBezTo>
                  <a:pt x="277" y="39"/>
                  <a:pt x="273" y="31"/>
                  <a:pt x="273" y="22"/>
                </a:cubicBezTo>
                <a:cubicBezTo>
                  <a:pt x="273" y="18"/>
                  <a:pt x="275" y="13"/>
                  <a:pt x="276" y="10"/>
                </a:cubicBezTo>
                <a:cubicBezTo>
                  <a:pt x="280" y="3"/>
                  <a:pt x="277" y="0"/>
                  <a:pt x="268" y="0"/>
                </a:cubicBezTo>
                <a:cubicBezTo>
                  <a:pt x="238" y="0"/>
                  <a:pt x="238" y="0"/>
                  <a:pt x="238" y="0"/>
                </a:cubicBezTo>
                <a:cubicBezTo>
                  <a:pt x="229" y="0"/>
                  <a:pt x="222" y="7"/>
                  <a:pt x="221" y="16"/>
                </a:cubicBezTo>
                <a:cubicBezTo>
                  <a:pt x="213" y="95"/>
                  <a:pt x="153" y="159"/>
                  <a:pt x="75" y="173"/>
                </a:cubicBezTo>
                <a:cubicBezTo>
                  <a:pt x="66" y="175"/>
                  <a:pt x="59" y="183"/>
                  <a:pt x="59" y="192"/>
                </a:cubicBezTo>
                <a:cubicBezTo>
                  <a:pt x="59" y="242"/>
                  <a:pt x="59" y="242"/>
                  <a:pt x="59" y="242"/>
                </a:cubicBezTo>
                <a:cubicBezTo>
                  <a:pt x="59" y="251"/>
                  <a:pt x="58" y="260"/>
                  <a:pt x="56" y="262"/>
                </a:cubicBezTo>
                <a:cubicBezTo>
                  <a:pt x="55" y="263"/>
                  <a:pt x="54" y="263"/>
                  <a:pt x="53" y="263"/>
                </a:cubicBezTo>
                <a:cubicBezTo>
                  <a:pt x="47" y="263"/>
                  <a:pt x="42" y="263"/>
                  <a:pt x="38" y="258"/>
                </a:cubicBezTo>
                <a:cubicBezTo>
                  <a:pt x="36" y="255"/>
                  <a:pt x="35" y="252"/>
                  <a:pt x="33" y="249"/>
                </a:cubicBezTo>
                <a:cubicBezTo>
                  <a:pt x="28" y="240"/>
                  <a:pt x="16" y="239"/>
                  <a:pt x="9" y="247"/>
                </a:cubicBezTo>
                <a:cubicBezTo>
                  <a:pt x="3" y="256"/>
                  <a:pt x="0" y="267"/>
                  <a:pt x="0" y="278"/>
                </a:cubicBezTo>
                <a:cubicBezTo>
                  <a:pt x="0" y="288"/>
                  <a:pt x="3" y="300"/>
                  <a:pt x="9" y="308"/>
                </a:cubicBezTo>
                <a:cubicBezTo>
                  <a:pt x="16" y="316"/>
                  <a:pt x="28" y="315"/>
                  <a:pt x="33" y="306"/>
                </a:cubicBezTo>
                <a:cubicBezTo>
                  <a:pt x="35" y="303"/>
                  <a:pt x="36" y="300"/>
                  <a:pt x="38" y="297"/>
                </a:cubicBezTo>
                <a:cubicBezTo>
                  <a:pt x="42" y="292"/>
                  <a:pt x="47" y="292"/>
                  <a:pt x="53" y="292"/>
                </a:cubicBezTo>
                <a:cubicBezTo>
                  <a:pt x="54" y="292"/>
                  <a:pt x="55" y="293"/>
                  <a:pt x="56" y="294"/>
                </a:cubicBezTo>
                <a:cubicBezTo>
                  <a:pt x="58" y="295"/>
                  <a:pt x="59" y="305"/>
                  <a:pt x="59" y="314"/>
                </a:cubicBezTo>
                <a:cubicBezTo>
                  <a:pt x="59" y="373"/>
                  <a:pt x="59" y="373"/>
                  <a:pt x="59" y="373"/>
                </a:cubicBezTo>
                <a:cubicBezTo>
                  <a:pt x="59" y="382"/>
                  <a:pt x="66" y="389"/>
                  <a:pt x="75" y="389"/>
                </a:cubicBezTo>
                <a:cubicBezTo>
                  <a:pt x="271" y="373"/>
                  <a:pt x="426" y="214"/>
                  <a:pt x="435" y="16"/>
                </a:cubicBezTo>
                <a:cubicBezTo>
                  <a:pt x="436" y="7"/>
                  <a:pt x="428" y="0"/>
                  <a:pt x="419" y="0"/>
                </a:cubicBezTo>
                <a:cubicBezTo>
                  <a:pt x="379" y="0"/>
                  <a:pt x="379" y="0"/>
                  <a:pt x="379" y="0"/>
                </a:cubicBezTo>
                <a:cubicBezTo>
                  <a:pt x="370" y="0"/>
                  <a:pt x="368" y="3"/>
                  <a:pt x="371" y="10"/>
                </a:cubicBezTo>
                <a:cubicBezTo>
                  <a:pt x="373" y="13"/>
                  <a:pt x="374" y="18"/>
                  <a:pt x="374" y="22"/>
                </a:cubicBezTo>
                <a:cubicBezTo>
                  <a:pt x="374" y="31"/>
                  <a:pt x="370" y="39"/>
                  <a:pt x="363" y="45"/>
                </a:cubicBezTo>
                <a:close/>
              </a:path>
            </a:pathLst>
          </a:custGeom>
          <a:solidFill>
            <a:srgbClr val="3186C7"/>
          </a:solidFill>
          <a:ln>
            <a:noFill/>
          </a:ln>
        </p:spPr>
        <p:txBody>
          <a:bodyPr/>
          <a:lstStyle/>
          <a:p>
            <a:endParaRPr lang="en-US"/>
          </a:p>
        </p:txBody>
      </p:sp>
      <p:sp>
        <p:nvSpPr>
          <p:cNvPr id="20" name="1"/>
          <p:cNvSpPr txBox="1">
            <a:spLocks noChangeArrowheads="1"/>
          </p:cNvSpPr>
          <p:nvPr/>
        </p:nvSpPr>
        <p:spPr bwMode="auto">
          <a:xfrm>
            <a:off x="1130825" y="2132474"/>
            <a:ext cx="1172843"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l" eaLnBrk="1" hangingPunct="1">
              <a:spcBef>
                <a:spcPct val="20000"/>
              </a:spcBef>
              <a:buClrTx/>
              <a:buSzTx/>
              <a:buFontTx/>
            </a:pPr>
            <a:r>
              <a:rPr lang="zh-CN" altLang="en-US" sz="2000" b="1" dirty="0">
                <a:solidFill>
                  <a:schemeClr val="tx1">
                    <a:lumMod val="75000"/>
                    <a:lumOff val="25000"/>
                  </a:schemeClr>
                </a:solidFill>
                <a:effectLst>
                  <a:outerShdw blurRad="38100" dist="38100" dir="2700000" algn="tl">
                    <a:srgbClr val="000000">
                      <a:alpha val="43137"/>
                    </a:srgbClr>
                  </a:outerShdw>
                </a:effectLst>
                <a:latin typeface="汉仪雅酷黑 65W" panose="020B0604020202020204" pitchFamily="34" charset="-122"/>
                <a:ea typeface="汉仪雅酷黑 65W" panose="020B0604020202020204" pitchFamily="34" charset="-122"/>
                <a:cs typeface="+mn-ea"/>
                <a:sym typeface="+mn-ea"/>
              </a:rPr>
              <a:t>开闭原则</a:t>
            </a:r>
            <a:endParaRPr lang="zh-CN" altLang="en-US" sz="2000" b="1" dirty="0">
              <a:solidFill>
                <a:schemeClr val="tx1">
                  <a:lumMod val="75000"/>
                  <a:lumOff val="25000"/>
                </a:schemeClr>
              </a:solidFill>
              <a:effectLst>
                <a:outerShdw blurRad="38100" dist="38100" dir="2700000" algn="tl">
                  <a:srgbClr val="000000">
                    <a:alpha val="43137"/>
                  </a:srgbClr>
                </a:outerShdw>
              </a:effectLst>
              <a:latin typeface="汉仪雅酷黑 65W" panose="020B0604020202020204" pitchFamily="34" charset="-122"/>
              <a:ea typeface="汉仪雅酷黑 65W" panose="020B0604020202020204" pitchFamily="34" charset="-122"/>
              <a:cs typeface="+mn-ea"/>
              <a:sym typeface="+mn-lt"/>
            </a:endParaRPr>
          </a:p>
        </p:txBody>
      </p:sp>
      <p:sp>
        <p:nvSpPr>
          <p:cNvPr id="21" name="1"/>
          <p:cNvSpPr txBox="1">
            <a:spLocks noChangeArrowheads="1"/>
          </p:cNvSpPr>
          <p:nvPr/>
        </p:nvSpPr>
        <p:spPr bwMode="auto">
          <a:xfrm>
            <a:off x="1130935" y="2463165"/>
            <a:ext cx="2759075" cy="64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pPr>
            <a:r>
              <a:rPr lang="zh-CN" altLang="en-US" sz="14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可以引入在不同类对象上执行的新行为，且无需对这些类做出修改。</a:t>
            </a:r>
            <a:endParaRPr lang="zh-CN" altLang="en-US" sz="14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endParaRPr>
          </a:p>
        </p:txBody>
      </p:sp>
      <p:grpSp>
        <p:nvGrpSpPr>
          <p:cNvPr id="2" name="组合 1"/>
          <p:cNvGrpSpPr/>
          <p:nvPr/>
        </p:nvGrpSpPr>
        <p:grpSpPr>
          <a:xfrm>
            <a:off x="1136015" y="3517265"/>
            <a:ext cx="2753995" cy="976630"/>
            <a:chOff x="1801" y="6589"/>
            <a:chExt cx="4337" cy="1538"/>
          </a:xfrm>
        </p:grpSpPr>
        <p:sp>
          <p:nvSpPr>
            <p:cNvPr id="22" name="1"/>
            <p:cNvSpPr txBox="1">
              <a:spLocks noChangeArrowheads="1"/>
            </p:cNvSpPr>
            <p:nvPr/>
          </p:nvSpPr>
          <p:spPr bwMode="auto">
            <a:xfrm>
              <a:off x="1801" y="6589"/>
              <a:ext cx="3039"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l">
                <a:spcBef>
                  <a:spcPct val="20000"/>
                </a:spcBef>
                <a:buClrTx/>
                <a:buSzTx/>
                <a:buFontTx/>
              </a:pPr>
              <a:r>
                <a:rPr lang="zh-CN" altLang="en-US" sz="2000" b="1" dirty="0">
                  <a:solidFill>
                    <a:schemeClr val="tx1">
                      <a:lumMod val="75000"/>
                      <a:lumOff val="25000"/>
                    </a:schemeClr>
                  </a:solidFill>
                  <a:effectLst>
                    <a:outerShdw blurRad="38100" dist="38100" dir="2700000" algn="tl">
                      <a:srgbClr val="000000">
                        <a:alpha val="43137"/>
                      </a:srgbClr>
                    </a:outerShdw>
                  </a:effectLst>
                  <a:latin typeface="汉仪雅酷黑 65W" panose="020B0604020202020204" pitchFamily="34" charset="-122"/>
                  <a:ea typeface="汉仪雅酷黑 65W" panose="020B0604020202020204" pitchFamily="34" charset="-122"/>
                  <a:cs typeface="+mn-ea"/>
                  <a:sym typeface="+mn-ea"/>
                </a:rPr>
                <a:t>单一职责原则</a:t>
              </a:r>
              <a:endParaRPr lang="zh-CN" altLang="en-US" sz="2000" b="1" dirty="0">
                <a:solidFill>
                  <a:schemeClr val="tx1">
                    <a:lumMod val="75000"/>
                    <a:lumOff val="25000"/>
                  </a:schemeClr>
                </a:solidFill>
                <a:effectLst>
                  <a:outerShdw blurRad="38100" dist="38100" dir="2700000" algn="tl">
                    <a:srgbClr val="000000">
                      <a:alpha val="43137"/>
                    </a:srgbClr>
                  </a:outerShdw>
                </a:effectLst>
                <a:latin typeface="汉仪雅酷黑 65W" panose="020B0604020202020204" pitchFamily="34" charset="-122"/>
                <a:ea typeface="汉仪雅酷黑 65W" panose="020B0604020202020204" pitchFamily="34" charset="-122"/>
                <a:cs typeface="+mn-ea"/>
                <a:sym typeface="+mn-lt"/>
              </a:endParaRPr>
            </a:p>
          </p:txBody>
        </p:sp>
        <p:sp>
          <p:nvSpPr>
            <p:cNvPr id="23" name="1"/>
            <p:cNvSpPr txBox="1">
              <a:spLocks noChangeArrowheads="1"/>
            </p:cNvSpPr>
            <p:nvPr/>
          </p:nvSpPr>
          <p:spPr bwMode="auto">
            <a:xfrm>
              <a:off x="1801" y="7110"/>
              <a:ext cx="4337"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pPr>
              <a:r>
                <a:rPr lang="zh-CN" altLang="en-US" sz="14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可将同一行为的不同版本移到同一个类中。</a:t>
              </a:r>
              <a:endParaRPr lang="zh-CN" altLang="en-US" sz="14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endParaRPr>
            </a:p>
          </p:txBody>
        </p:sp>
      </p:grpSp>
      <p:sp>
        <p:nvSpPr>
          <p:cNvPr id="25" name="1"/>
          <p:cNvSpPr txBox="1">
            <a:spLocks noChangeArrowheads="1"/>
          </p:cNvSpPr>
          <p:nvPr/>
        </p:nvSpPr>
        <p:spPr bwMode="auto">
          <a:xfrm>
            <a:off x="8067675" y="2287270"/>
            <a:ext cx="3194685" cy="124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pPr>
            <a:r>
              <a:rPr lang="zh-CN" altLang="en-US"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每次在元素层次结构中添加或移除一个类时，都需要更新所有的访问者</a:t>
            </a:r>
            <a:r>
              <a:rPr lang="zh-CN" altLang="en-US" sz="14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a:t>
            </a:r>
            <a:endParaRPr lang="zh-CN" altLang="en-US" sz="14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endParaRPr>
          </a:p>
        </p:txBody>
      </p:sp>
      <p:sp>
        <p:nvSpPr>
          <p:cNvPr id="27" name="1"/>
          <p:cNvSpPr txBox="1">
            <a:spLocks noChangeArrowheads="1"/>
          </p:cNvSpPr>
          <p:nvPr/>
        </p:nvSpPr>
        <p:spPr bwMode="auto">
          <a:xfrm>
            <a:off x="8006715" y="4403090"/>
            <a:ext cx="3531870" cy="166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pPr>
            <a:r>
              <a:rPr lang="zh-CN" altLang="en-US"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在访问者同某个元素进行交互时，可能没有访问元素私有成员变量和方法的必要权限。</a:t>
            </a:r>
            <a:endParaRPr lang="zh-CN" altLang="en-US"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endParaRPr>
          </a:p>
          <a:p>
            <a:pPr>
              <a:lnSpc>
                <a:spcPct val="150000"/>
              </a:lnSpc>
            </a:pPr>
            <a:endParaRPr lang="zh-CN" altLang="en-US"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lt"/>
            </a:endParaRPr>
          </a:p>
        </p:txBody>
      </p:sp>
      <p:sp>
        <p:nvSpPr>
          <p:cNvPr id="70" name="Freeform 99"/>
          <p:cNvSpPr>
            <a:spLocks noEditPoints="1"/>
          </p:cNvSpPr>
          <p:nvPr/>
        </p:nvSpPr>
        <p:spPr bwMode="auto">
          <a:xfrm>
            <a:off x="6753023" y="4338339"/>
            <a:ext cx="482365" cy="313657"/>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71" name="Freeform 100"/>
          <p:cNvSpPr>
            <a:spLocks noEditPoints="1"/>
          </p:cNvSpPr>
          <p:nvPr/>
        </p:nvSpPr>
        <p:spPr bwMode="auto">
          <a:xfrm>
            <a:off x="4954969" y="4201726"/>
            <a:ext cx="468109" cy="477613"/>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72" name="Freeform 101"/>
          <p:cNvSpPr>
            <a:spLocks noEditPoints="1"/>
          </p:cNvSpPr>
          <p:nvPr/>
        </p:nvSpPr>
        <p:spPr bwMode="auto">
          <a:xfrm>
            <a:off x="4954729" y="2521899"/>
            <a:ext cx="420586" cy="411082"/>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73" name="Freeform 102"/>
          <p:cNvSpPr>
            <a:spLocks noEditPoints="1"/>
          </p:cNvSpPr>
          <p:nvPr/>
        </p:nvSpPr>
        <p:spPr bwMode="auto">
          <a:xfrm>
            <a:off x="6919039" y="2521899"/>
            <a:ext cx="394449" cy="477615"/>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sp>
        <p:nvSpPr>
          <p:cNvPr id="5" name="1"/>
          <p:cNvSpPr txBox="1">
            <a:spLocks noChangeArrowheads="1"/>
          </p:cNvSpPr>
          <p:nvPr>
            <p:custDataLst>
              <p:tags r:id="rId4"/>
            </p:custDataLst>
          </p:nvPr>
        </p:nvSpPr>
        <p:spPr bwMode="auto">
          <a:xfrm>
            <a:off x="1130935" y="4959350"/>
            <a:ext cx="3446780" cy="161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pPr>
            <a:r>
              <a:rPr lang="zh-CN" altLang="en-US" sz="14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访问者对象可以在与各种对象交互时收集一些有用的信息。当遍历一些复杂的对象结构（例如对象树），并在结构中的每个对象上应用访问者时，这些信息可能会有所帮助。</a:t>
            </a:r>
            <a:endParaRPr lang="zh-CN" altLang="en-US" sz="14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endParaRPr>
          </a:p>
          <a:p>
            <a:pPr>
              <a:lnSpc>
                <a:spcPct val="150000"/>
              </a:lnSpc>
            </a:pPr>
            <a:endParaRPr lang="zh-CN" altLang="en-US" sz="14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lt"/>
            </a:endParaRPr>
          </a:p>
        </p:txBody>
      </p:sp>
      <p:sp>
        <p:nvSpPr>
          <p:cNvPr id="6" name="文本框 5"/>
          <p:cNvSpPr txBox="1"/>
          <p:nvPr>
            <p:custDataLst>
              <p:tags r:id="rId5"/>
            </p:custDataLst>
          </p:nvPr>
        </p:nvSpPr>
        <p:spPr>
          <a:xfrm>
            <a:off x="1130935" y="1390650"/>
            <a:ext cx="1491615" cy="491490"/>
          </a:xfrm>
          <a:prstGeom prst="rect">
            <a:avLst/>
          </a:prstGeom>
          <a:noFill/>
        </p:spPr>
        <p:txBody>
          <a:bodyPr wrap="square" rtlCol="0">
            <a:spAutoFit/>
          </a:bodyPr>
          <a:p>
            <a:r>
              <a:rPr lang="zh-CN" altLang="en-US" sz="2600" dirty="0">
                <a:solidFill>
                  <a:srgbClr val="246290"/>
                </a:solidFill>
                <a:latin typeface="汉仪雅酷黑 65W" panose="020B0604020202020204" pitchFamily="34" charset="-122"/>
                <a:ea typeface="汉仪雅酷黑 65W" panose="020B0604020202020204" pitchFamily="34" charset="-122"/>
              </a:rPr>
              <a:t>优点</a:t>
            </a:r>
            <a:endParaRPr lang="zh-CN" altLang="en-US" sz="2600" dirty="0">
              <a:solidFill>
                <a:srgbClr val="246290"/>
              </a:solidFill>
              <a:latin typeface="汉仪雅酷黑 65W" panose="020B0604020202020204" pitchFamily="34" charset="-122"/>
              <a:ea typeface="汉仪雅酷黑 65W" panose="020B0604020202020204" pitchFamily="34" charset="-122"/>
            </a:endParaRPr>
          </a:p>
        </p:txBody>
      </p:sp>
      <p:sp>
        <p:nvSpPr>
          <p:cNvPr id="7" name="文本框 6"/>
          <p:cNvSpPr txBox="1"/>
          <p:nvPr>
            <p:custDataLst>
              <p:tags r:id="rId6"/>
            </p:custDataLst>
          </p:nvPr>
        </p:nvSpPr>
        <p:spPr>
          <a:xfrm>
            <a:off x="8185785" y="1393825"/>
            <a:ext cx="1491615" cy="491490"/>
          </a:xfrm>
          <a:prstGeom prst="rect">
            <a:avLst/>
          </a:prstGeom>
          <a:noFill/>
        </p:spPr>
        <p:txBody>
          <a:bodyPr wrap="square" rtlCol="0">
            <a:spAutoFit/>
          </a:bodyPr>
          <a:p>
            <a:r>
              <a:rPr lang="zh-CN" altLang="en-US" sz="2600" dirty="0">
                <a:solidFill>
                  <a:srgbClr val="246290"/>
                </a:solidFill>
                <a:latin typeface="汉仪雅酷黑 65W" panose="020B0604020202020204" pitchFamily="34" charset="-122"/>
                <a:ea typeface="汉仪雅酷黑 65W" panose="020B0604020202020204" pitchFamily="34" charset="-122"/>
              </a:rPr>
              <a:t>缺点</a:t>
            </a:r>
            <a:endParaRPr lang="zh-CN" altLang="en-US" sz="2600" dirty="0">
              <a:solidFill>
                <a:srgbClr val="246290"/>
              </a:solidFill>
              <a:latin typeface="汉仪雅酷黑 65W" panose="020B0604020202020204" pitchFamily="34" charset="-122"/>
              <a:ea typeface="汉仪雅酷黑 65W" panose="020B0604020202020204" pitchFamily="34" charset="-122"/>
            </a:endParaRPr>
          </a:p>
        </p:txBody>
      </p:sp>
      <p:sp>
        <p:nvSpPr>
          <p:cNvPr id="3" name="1"/>
          <p:cNvSpPr txBox="1">
            <a:spLocks noChangeArrowheads="1"/>
          </p:cNvSpPr>
          <p:nvPr>
            <p:custDataLst>
              <p:tags r:id="rId7"/>
            </p:custDataLst>
          </p:nvPr>
        </p:nvSpPr>
        <p:spPr bwMode="auto">
          <a:xfrm>
            <a:off x="1130935" y="4726305"/>
            <a:ext cx="192976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l">
              <a:spcBef>
                <a:spcPct val="20000"/>
              </a:spcBef>
              <a:buClrTx/>
              <a:buSzTx/>
              <a:buFontTx/>
            </a:pPr>
            <a:r>
              <a:rPr lang="zh-CN" altLang="en-US" sz="2000" b="1" dirty="0">
                <a:solidFill>
                  <a:schemeClr val="tx1">
                    <a:lumMod val="75000"/>
                    <a:lumOff val="25000"/>
                  </a:schemeClr>
                </a:solidFill>
                <a:effectLst>
                  <a:outerShdw blurRad="38100" dist="38100" dir="2700000" algn="tl">
                    <a:srgbClr val="000000">
                      <a:alpha val="43137"/>
                    </a:srgbClr>
                  </a:outerShdw>
                </a:effectLst>
                <a:latin typeface="汉仪雅酷黑 65W" panose="020B0604020202020204" pitchFamily="34" charset="-122"/>
                <a:ea typeface="汉仪雅酷黑 65W" panose="020B0604020202020204" pitchFamily="34" charset="-122"/>
                <a:cs typeface="+mn-ea"/>
                <a:sym typeface="+mn-ea"/>
              </a:rPr>
              <a:t>收集信息</a:t>
            </a:r>
            <a:endParaRPr lang="zh-CN" altLang="en-US" sz="2000" b="1" dirty="0">
              <a:solidFill>
                <a:schemeClr val="tx1">
                  <a:lumMod val="75000"/>
                  <a:lumOff val="25000"/>
                </a:schemeClr>
              </a:solidFill>
              <a:effectLst>
                <a:outerShdw blurRad="38100" dist="38100" dir="2700000" algn="tl">
                  <a:srgbClr val="000000">
                    <a:alpha val="43137"/>
                  </a:srgbClr>
                </a:outerShdw>
              </a:effectLst>
              <a:latin typeface="汉仪雅酷黑 65W" panose="020B0604020202020204" pitchFamily="34" charset="-122"/>
              <a:ea typeface="汉仪雅酷黑 65W" panose="020B0604020202020204" pitchFamily="34" charset="-122"/>
              <a:cs typeface="+mn-ea"/>
              <a:sym typeface="+mn-lt"/>
            </a:endParaRPr>
          </a:p>
        </p:txBody>
      </p:sp>
      <p:sp>
        <p:nvSpPr>
          <p:cNvPr id="4" name="1"/>
          <p:cNvSpPr txBox="1">
            <a:spLocks noChangeArrowheads="1"/>
          </p:cNvSpPr>
          <p:nvPr>
            <p:custDataLst>
              <p:tags r:id="rId8"/>
            </p:custDataLst>
          </p:nvPr>
        </p:nvSpPr>
        <p:spPr bwMode="auto">
          <a:xfrm>
            <a:off x="8067675" y="1979930"/>
            <a:ext cx="251777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l" eaLnBrk="1" hangingPunct="1">
              <a:spcBef>
                <a:spcPct val="20000"/>
              </a:spcBef>
              <a:buClrTx/>
              <a:buSzTx/>
              <a:buFontTx/>
            </a:pPr>
            <a:r>
              <a:rPr lang="zh-CN" altLang="en-US" sz="2000" b="1" dirty="0">
                <a:solidFill>
                  <a:schemeClr val="tx1">
                    <a:lumMod val="75000"/>
                    <a:lumOff val="25000"/>
                  </a:schemeClr>
                </a:solidFill>
                <a:effectLst>
                  <a:outerShdw blurRad="38100" dist="38100" dir="2700000" algn="tl">
                    <a:srgbClr val="000000">
                      <a:alpha val="43137"/>
                    </a:srgbClr>
                  </a:outerShdw>
                </a:effectLst>
                <a:latin typeface="汉仪雅酷黑 65W" panose="020B0604020202020204" pitchFamily="34" charset="-122"/>
                <a:ea typeface="汉仪雅酷黑 65W" panose="020B0604020202020204" pitchFamily="34" charset="-122"/>
                <a:cs typeface="+mn-ea"/>
                <a:sym typeface="+mn-ea"/>
              </a:rPr>
              <a:t>维护成本高</a:t>
            </a:r>
            <a:endParaRPr lang="zh-CN" altLang="en-US" sz="2000" b="1" dirty="0">
              <a:solidFill>
                <a:schemeClr val="tx1">
                  <a:lumMod val="75000"/>
                  <a:lumOff val="25000"/>
                </a:schemeClr>
              </a:solidFill>
              <a:effectLst>
                <a:outerShdw blurRad="38100" dist="38100" dir="2700000" algn="tl">
                  <a:srgbClr val="000000">
                    <a:alpha val="43137"/>
                  </a:srgbClr>
                </a:outerShdw>
              </a:effectLst>
              <a:latin typeface="汉仪雅酷黑 65W" panose="020B0604020202020204" pitchFamily="34" charset="-122"/>
              <a:ea typeface="汉仪雅酷黑 65W" panose="020B0604020202020204" pitchFamily="34" charset="-122"/>
              <a:cs typeface="+mn-ea"/>
              <a:sym typeface="+mn-lt"/>
            </a:endParaRPr>
          </a:p>
        </p:txBody>
      </p:sp>
      <p:sp>
        <p:nvSpPr>
          <p:cNvPr id="8" name="1"/>
          <p:cNvSpPr txBox="1">
            <a:spLocks noChangeArrowheads="1"/>
          </p:cNvSpPr>
          <p:nvPr>
            <p:custDataLst>
              <p:tags r:id="rId9"/>
            </p:custDataLst>
          </p:nvPr>
        </p:nvSpPr>
        <p:spPr bwMode="auto">
          <a:xfrm>
            <a:off x="8185785" y="3935730"/>
            <a:ext cx="251777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l" eaLnBrk="1" hangingPunct="1">
              <a:spcBef>
                <a:spcPct val="20000"/>
              </a:spcBef>
              <a:buClrTx/>
              <a:buSzTx/>
              <a:buFontTx/>
            </a:pPr>
            <a:r>
              <a:rPr lang="zh-CN" altLang="en-US" sz="2000" b="1" dirty="0">
                <a:solidFill>
                  <a:schemeClr val="tx1">
                    <a:lumMod val="75000"/>
                    <a:lumOff val="25000"/>
                  </a:schemeClr>
                </a:solidFill>
                <a:effectLst>
                  <a:outerShdw blurRad="38100" dist="38100" dir="2700000" algn="tl">
                    <a:srgbClr val="000000">
                      <a:alpha val="43137"/>
                    </a:srgbClr>
                  </a:outerShdw>
                </a:effectLst>
                <a:latin typeface="汉仪雅酷黑 65W" panose="020B0604020202020204" pitchFamily="34" charset="-122"/>
                <a:ea typeface="汉仪雅酷黑 65W" panose="020B0604020202020204" pitchFamily="34" charset="-122"/>
                <a:cs typeface="+mn-ea"/>
                <a:sym typeface="+mn-ea"/>
              </a:rPr>
              <a:t>访问权限限制</a:t>
            </a:r>
            <a:endParaRPr lang="zh-CN" altLang="en-US" sz="2000" b="1" dirty="0">
              <a:solidFill>
                <a:schemeClr val="tx1">
                  <a:lumMod val="75000"/>
                  <a:lumOff val="25000"/>
                </a:schemeClr>
              </a:solidFill>
              <a:effectLst>
                <a:outerShdw blurRad="38100" dist="38100" dir="2700000" algn="tl">
                  <a:srgbClr val="000000">
                    <a:alpha val="43137"/>
                  </a:srgbClr>
                </a:outerShdw>
              </a:effectLst>
              <a:latin typeface="汉仪雅酷黑 65W" panose="020B0604020202020204" pitchFamily="34" charset="-122"/>
              <a:ea typeface="汉仪雅酷黑 65W" panose="020B0604020202020204" pitchFamily="34" charset="-122"/>
              <a:cs typeface="+mn-ea"/>
              <a:sym typeface="+mn-lt"/>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
        <p:nvSpPr>
          <p:cNvPr id="32" name="文本框 31"/>
          <p:cNvSpPr txBox="1"/>
          <p:nvPr/>
        </p:nvSpPr>
        <p:spPr>
          <a:xfrm>
            <a:off x="1136098" y="521415"/>
            <a:ext cx="2371823" cy="491490"/>
          </a:xfrm>
          <a:prstGeom prst="rect">
            <a:avLst/>
          </a:prstGeom>
          <a:noFill/>
        </p:spPr>
        <p:txBody>
          <a:bodyPr wrap="square" rtlCol="0">
            <a:spAutoFit/>
          </a:bodyPr>
          <a:lstStyle/>
          <a:p>
            <a:r>
              <a:rPr lang="zh-CN" altLang="en-US" sz="2600" dirty="0" smtClean="0">
                <a:solidFill>
                  <a:srgbClr val="246290"/>
                </a:solidFill>
                <a:latin typeface="汉仪雅酷黑 65W" panose="020B0604020202020204" pitchFamily="34" charset="-122"/>
                <a:ea typeface="汉仪雅酷黑 65W" panose="020B0604020202020204" pitchFamily="34" charset="-122"/>
              </a:rPr>
              <a:t>应用场景</a:t>
            </a:r>
            <a:endParaRPr lang="zh-CN" altLang="en-US" sz="2600" dirty="0">
              <a:solidFill>
                <a:srgbClr val="246290"/>
              </a:solidFill>
              <a:latin typeface="汉仪雅酷黑 65W" panose="020B0604020202020204" pitchFamily="34" charset="-122"/>
              <a:ea typeface="汉仪雅酷黑 65W" panose="020B0604020202020204" pitchFamily="34" charset="-122"/>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9763" y="447034"/>
            <a:ext cx="659330" cy="633340"/>
          </a:xfrm>
          <a:prstGeom prst="rect">
            <a:avLst/>
          </a:prstGeom>
        </p:spPr>
      </p:pic>
      <p:pic>
        <p:nvPicPr>
          <p:cNvPr id="34" name="图片 33"/>
          <p:cNvPicPr>
            <a:picLocks noChangeAspect="1"/>
          </p:cNvPicPr>
          <p:nvPr/>
        </p:nvPicPr>
        <p:blipFill>
          <a:blip r:embed="rId3"/>
          <a:stretch>
            <a:fillRect/>
          </a:stretch>
        </p:blipFill>
        <p:spPr>
          <a:xfrm>
            <a:off x="6911500" y="1885339"/>
            <a:ext cx="5297429" cy="4972662"/>
          </a:xfrm>
          <a:prstGeom prst="rect">
            <a:avLst/>
          </a:prstGeom>
        </p:spPr>
      </p:pic>
      <p:sp>
        <p:nvSpPr>
          <p:cNvPr id="3" name="圆角矩形 2"/>
          <p:cNvSpPr/>
          <p:nvPr/>
        </p:nvSpPr>
        <p:spPr>
          <a:xfrm>
            <a:off x="4536440" y="1783080"/>
            <a:ext cx="3117215" cy="1933575"/>
          </a:xfrm>
          <a:prstGeom prst="roundRect">
            <a:avLst>
              <a:gd name="adj" fmla="val 6225"/>
            </a:avLst>
          </a:prstGeom>
          <a:solidFill>
            <a:srgbClr val="A6D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82015" y="1783080"/>
            <a:ext cx="3117215" cy="1933575"/>
          </a:xfrm>
          <a:prstGeom prst="roundRect">
            <a:avLst>
              <a:gd name="adj" fmla="val 6225"/>
            </a:avLst>
          </a:prstGeom>
          <a:solidFill>
            <a:srgbClr val="A6D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199755" y="1783080"/>
            <a:ext cx="3117215" cy="1933575"/>
          </a:xfrm>
          <a:prstGeom prst="roundRect">
            <a:avLst>
              <a:gd name="adj" fmla="val 6225"/>
            </a:avLst>
          </a:prstGeom>
          <a:solidFill>
            <a:srgbClr val="A6D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1"/>
          <p:cNvSpPr txBox="1">
            <a:spLocks noChangeArrowheads="1"/>
          </p:cNvSpPr>
          <p:nvPr/>
        </p:nvSpPr>
        <p:spPr bwMode="auto">
          <a:xfrm>
            <a:off x="4780280" y="2032635"/>
            <a:ext cx="2637790" cy="153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just" eaLnBrk="1" hangingPunct="1">
              <a:spcBef>
                <a:spcPct val="20000"/>
              </a:spcBef>
            </a:pPr>
            <a:r>
              <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ea"/>
              </a:rPr>
              <a:t>通过在访问者对象中为多个目标类提供相同操作的变体，使得在属于不同类的一组对象上执行同一操作。</a:t>
            </a:r>
            <a:endParaRPr lang="en-US" altLang="zh-CN" sz="2000" dirty="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lt"/>
            </a:endParaRPr>
          </a:p>
        </p:txBody>
      </p:sp>
      <p:sp>
        <p:nvSpPr>
          <p:cNvPr id="24" name="1"/>
          <p:cNvSpPr txBox="1">
            <a:spLocks noChangeArrowheads="1"/>
          </p:cNvSpPr>
          <p:nvPr/>
        </p:nvSpPr>
        <p:spPr bwMode="auto">
          <a:xfrm>
            <a:off x="8396605" y="2032635"/>
            <a:ext cx="2624455"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just" eaLnBrk="1" hangingPunct="1">
              <a:spcBef>
                <a:spcPct val="20000"/>
              </a:spcBef>
              <a:buClrTx/>
              <a:buSzTx/>
              <a:buFontTx/>
            </a:pPr>
            <a:r>
              <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ea"/>
              </a:rPr>
              <a:t>可以使用访问者模式来清理辅助行为的业务逻辑。</a:t>
            </a:r>
            <a:endPar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lt"/>
            </a:endParaRPr>
          </a:p>
        </p:txBody>
      </p:sp>
      <p:sp>
        <p:nvSpPr>
          <p:cNvPr id="26" name="1"/>
          <p:cNvSpPr txBox="1">
            <a:spLocks noChangeArrowheads="1"/>
          </p:cNvSpPr>
          <p:nvPr/>
        </p:nvSpPr>
        <p:spPr bwMode="auto">
          <a:xfrm>
            <a:off x="1123315" y="2083435"/>
            <a:ext cx="2595245" cy="12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just" eaLnBrk="1" hangingPunct="1">
              <a:spcBef>
                <a:spcPct val="20000"/>
              </a:spcBef>
              <a:buClrTx/>
              <a:buSzTx/>
              <a:buFontTx/>
            </a:pPr>
            <a:r>
              <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ea"/>
              </a:rPr>
              <a:t>对一个复杂对象结构（例如对象树）中的所有元素执行某些操作，可使用访问者模式。</a:t>
            </a:r>
            <a:endPar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lt"/>
            </a:endParaRPr>
          </a:p>
        </p:txBody>
      </p:sp>
      <p:pic>
        <p:nvPicPr>
          <p:cNvPr id="21" name="图片 20" descr="3b31393532353333363bd0f2bac53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895" y="1341120"/>
            <a:ext cx="742950" cy="742950"/>
          </a:xfrm>
          <a:prstGeom prst="rect">
            <a:avLst/>
          </a:prstGeom>
        </p:spPr>
      </p:pic>
      <p:sp>
        <p:nvSpPr>
          <p:cNvPr id="28" name="圆角矩形 27"/>
          <p:cNvSpPr/>
          <p:nvPr>
            <p:custDataLst>
              <p:tags r:id="rId6"/>
            </p:custDataLst>
          </p:nvPr>
        </p:nvSpPr>
        <p:spPr>
          <a:xfrm>
            <a:off x="882015" y="4185920"/>
            <a:ext cx="3117215" cy="1933575"/>
          </a:xfrm>
          <a:prstGeom prst="roundRect">
            <a:avLst>
              <a:gd name="adj" fmla="val 6225"/>
            </a:avLst>
          </a:prstGeom>
          <a:solidFill>
            <a:srgbClr val="A6D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1"/>
          <p:cNvSpPr txBox="1">
            <a:spLocks noChangeArrowheads="1"/>
          </p:cNvSpPr>
          <p:nvPr>
            <p:custDataLst>
              <p:tags r:id="rId7"/>
            </p:custDataLst>
          </p:nvPr>
        </p:nvSpPr>
        <p:spPr bwMode="auto">
          <a:xfrm>
            <a:off x="1123315" y="4486275"/>
            <a:ext cx="2595245" cy="12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just" eaLnBrk="1" hangingPunct="1">
              <a:spcBef>
                <a:spcPct val="20000"/>
              </a:spcBef>
              <a:buClrTx/>
              <a:buSzTx/>
              <a:buFontTx/>
            </a:pPr>
            <a:r>
              <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ea"/>
              </a:rPr>
              <a:t>将所有非主要的行为抽取到一组访问者类中，使得程序的主要类能更专注于主要的工作。</a:t>
            </a:r>
            <a:endPar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lt"/>
            </a:endParaRPr>
          </a:p>
        </p:txBody>
      </p:sp>
      <p:sp>
        <p:nvSpPr>
          <p:cNvPr id="30" name="圆角矩形 29"/>
          <p:cNvSpPr/>
          <p:nvPr>
            <p:custDataLst>
              <p:tags r:id="rId8"/>
            </p:custDataLst>
          </p:nvPr>
        </p:nvSpPr>
        <p:spPr>
          <a:xfrm>
            <a:off x="4536440" y="4185920"/>
            <a:ext cx="3117215" cy="1933575"/>
          </a:xfrm>
          <a:prstGeom prst="roundRect">
            <a:avLst>
              <a:gd name="adj" fmla="val 6225"/>
            </a:avLst>
          </a:prstGeom>
          <a:solidFill>
            <a:srgbClr val="A6D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1"/>
          <p:cNvSpPr txBox="1">
            <a:spLocks noChangeArrowheads="1"/>
          </p:cNvSpPr>
          <p:nvPr>
            <p:custDataLst>
              <p:tags r:id="rId9"/>
            </p:custDataLst>
          </p:nvPr>
        </p:nvSpPr>
        <p:spPr bwMode="auto">
          <a:xfrm>
            <a:off x="4777740" y="4486275"/>
            <a:ext cx="2595245" cy="12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just" eaLnBrk="1" hangingPunct="1">
              <a:spcBef>
                <a:spcPct val="20000"/>
              </a:spcBef>
              <a:buClrTx/>
              <a:buSzTx/>
              <a:buFontTx/>
            </a:pPr>
            <a:r>
              <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ea"/>
              </a:rPr>
              <a:t>当某个行为仅在类层次结构中的一些类中有意义，而在其他类中没有意义时。</a:t>
            </a:r>
            <a:endPar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lt"/>
            </a:endParaRPr>
          </a:p>
        </p:txBody>
      </p:sp>
      <p:sp>
        <p:nvSpPr>
          <p:cNvPr id="35" name="圆角矩形 34"/>
          <p:cNvSpPr/>
          <p:nvPr>
            <p:custDataLst>
              <p:tags r:id="rId10"/>
            </p:custDataLst>
          </p:nvPr>
        </p:nvSpPr>
        <p:spPr>
          <a:xfrm>
            <a:off x="8203565" y="4185920"/>
            <a:ext cx="3117215" cy="1933575"/>
          </a:xfrm>
          <a:prstGeom prst="roundRect">
            <a:avLst>
              <a:gd name="adj" fmla="val 6225"/>
            </a:avLst>
          </a:prstGeom>
          <a:solidFill>
            <a:srgbClr val="A6D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1"/>
          <p:cNvSpPr txBox="1">
            <a:spLocks noChangeArrowheads="1"/>
          </p:cNvSpPr>
          <p:nvPr>
            <p:custDataLst>
              <p:tags r:id="rId11"/>
            </p:custDataLst>
          </p:nvPr>
        </p:nvSpPr>
        <p:spPr bwMode="auto">
          <a:xfrm>
            <a:off x="8444865" y="4486275"/>
            <a:ext cx="2595245" cy="153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just" eaLnBrk="1" hangingPunct="1">
              <a:spcBef>
                <a:spcPct val="20000"/>
              </a:spcBef>
              <a:buClrTx/>
              <a:buSzTx/>
              <a:buFontTx/>
            </a:pPr>
            <a:r>
              <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ea"/>
              </a:rPr>
              <a:t>可以将该行为抽取到单独的访问者类中，只需实现接收相关类的对象作为参数的访问者方法，并将其他方法留空。</a:t>
            </a:r>
            <a:endPar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lt"/>
            </a:endParaRPr>
          </a:p>
        </p:txBody>
      </p:sp>
      <p:pic>
        <p:nvPicPr>
          <p:cNvPr id="37" name="图片 36" descr="3b31393532353530373bd0f2bac53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87825" y="1340485"/>
            <a:ext cx="743585" cy="743585"/>
          </a:xfrm>
          <a:prstGeom prst="rect">
            <a:avLst/>
          </a:prstGeom>
        </p:spPr>
      </p:pic>
      <p:pic>
        <p:nvPicPr>
          <p:cNvPr id="38" name="图片 37" descr="3b31393532353533353bd0f2bac53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18755" y="1340485"/>
            <a:ext cx="742950" cy="742950"/>
          </a:xfrm>
          <a:prstGeom prst="rect">
            <a:avLst/>
          </a:prstGeom>
        </p:spPr>
      </p:pic>
      <p:pic>
        <p:nvPicPr>
          <p:cNvPr id="40" name="图片 39" descr="3b31393532353539343bd0f2bac534"/>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6895" y="3743325"/>
            <a:ext cx="742950" cy="742950"/>
          </a:xfrm>
          <a:prstGeom prst="rect">
            <a:avLst/>
          </a:prstGeom>
        </p:spPr>
      </p:pic>
      <p:pic>
        <p:nvPicPr>
          <p:cNvPr id="41" name="图片 40" descr="3b31393532353634373bd0f2bac535"/>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92905" y="3743960"/>
            <a:ext cx="742315" cy="742315"/>
          </a:xfrm>
          <a:prstGeom prst="rect">
            <a:avLst/>
          </a:prstGeom>
        </p:spPr>
      </p:pic>
      <p:pic>
        <p:nvPicPr>
          <p:cNvPr id="42" name="图片 41" descr="3b31393532353738383bd0f2bac536"/>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28280" y="3744595"/>
            <a:ext cx="741680" cy="7416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64" y="-9525"/>
            <a:ext cx="12189611"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0764" b="4595"/>
          <a:stretch>
            <a:fillRect/>
          </a:stretch>
        </p:blipFill>
        <p:spPr>
          <a:xfrm>
            <a:off x="0" y="-9728"/>
            <a:ext cx="4059511" cy="6867728"/>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23565"/>
          <a:stretch>
            <a:fillRect/>
          </a:stretch>
        </p:blipFill>
        <p:spPr>
          <a:xfrm>
            <a:off x="5495805" y="-9728"/>
            <a:ext cx="6696195" cy="68580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203672"/>
            <a:ext cx="4216400" cy="4050200"/>
          </a:xfrm>
          <a:prstGeom prst="rect">
            <a:avLst/>
          </a:prstGeom>
        </p:spPr>
      </p:pic>
      <p:sp>
        <p:nvSpPr>
          <p:cNvPr id="10" name="文本框 9"/>
          <p:cNvSpPr txBox="1"/>
          <p:nvPr/>
        </p:nvSpPr>
        <p:spPr>
          <a:xfrm>
            <a:off x="714991" y="3261723"/>
            <a:ext cx="6316800" cy="829945"/>
          </a:xfrm>
          <a:prstGeom prst="rect">
            <a:avLst/>
          </a:prstGeom>
          <a:noFill/>
        </p:spPr>
        <p:txBody>
          <a:bodyPr wrap="square" rtlCol="0">
            <a:spAutoFit/>
          </a:bodyPr>
          <a:lstStyle/>
          <a:p>
            <a:pPr>
              <a:lnSpc>
                <a:spcPct val="100000"/>
              </a:lnSpc>
              <a:spcBef>
                <a:spcPts val="0"/>
              </a:spcBef>
              <a:spcAft>
                <a:spcPts val="0"/>
              </a:spcAft>
            </a:pPr>
            <a:r>
              <a:rPr lang="zh-CN" altLang="en-US" sz="240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rPr>
              <a:t>访问者模式：</a:t>
            </a:r>
            <a:endParaRPr lang="zh-CN" altLang="en-US" sz="240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endParaRPr>
          </a:p>
          <a:p>
            <a:pPr>
              <a:lnSpc>
                <a:spcPct val="100000"/>
              </a:lnSpc>
              <a:spcBef>
                <a:spcPts val="0"/>
              </a:spcBef>
              <a:spcAft>
                <a:spcPts val="0"/>
              </a:spcAft>
            </a:pPr>
            <a:r>
              <a:rPr lang="zh-CN" altLang="en-US" sz="240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rPr>
              <a:t>基于</a:t>
            </a:r>
            <a:r>
              <a:rPr lang="en-US" altLang="zh-CN" sz="240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rPr>
              <a:t>C++</a:t>
            </a:r>
            <a:r>
              <a:rPr lang="zh-CN" altLang="en-US" sz="240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rPr>
              <a:t>的QT框架代码实现</a:t>
            </a:r>
            <a:endParaRPr lang="zh-CN" altLang="en-US" sz="2400" dirty="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endParaRPr>
          </a:p>
        </p:txBody>
      </p:sp>
      <p:sp>
        <p:nvSpPr>
          <p:cNvPr id="12" name="PA_文本框 2"/>
          <p:cNvSpPr txBox="1"/>
          <p:nvPr>
            <p:custDataLst>
              <p:tags r:id="rId5"/>
            </p:custDataLst>
          </p:nvPr>
        </p:nvSpPr>
        <p:spPr>
          <a:xfrm>
            <a:off x="653458" y="1824981"/>
            <a:ext cx="6969749" cy="132207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a:lnSpc>
                <a:spcPct val="100000"/>
              </a:lnSpc>
              <a:spcBef>
                <a:spcPts val="0"/>
              </a:spcBef>
              <a:spcAft>
                <a:spcPts val="0"/>
              </a:spcAft>
            </a:pPr>
            <a:r>
              <a:rPr lang="zh-CN" altLang="en-US" sz="8000">
                <a:solidFill>
                  <a:schemeClr val="accent1">
                    <a:lumMod val="75000"/>
                  </a:schemeClr>
                </a:solidFill>
                <a:latin typeface="思源黑体 CN Heavy" panose="020B0A00000000000000" charset="-122"/>
                <a:ea typeface="思源黑体 CN Heavy" panose="020B0A00000000000000" charset="-122"/>
                <a:cs typeface="思源黑体 CN Heavy" panose="020B0A00000000000000" charset="-122"/>
                <a:sym typeface="+mn-ea"/>
              </a:rPr>
              <a:t>感谢观看</a:t>
            </a:r>
            <a:endParaRPr kumimoji="0" lang="zh-CN" altLang="en-US" sz="8000" b="0" i="0" u="none" strike="noStrike" kern="1200" cap="none" spc="0" normalizeH="0" baseline="0" noProof="0" dirty="0">
              <a:ln>
                <a:noFill/>
              </a:ln>
              <a:solidFill>
                <a:schemeClr val="accent1">
                  <a:lumMod val="75000"/>
                </a:schemeClr>
              </a:solidFill>
              <a:effectLst/>
              <a:uLnTx/>
              <a:uFillTx/>
              <a:latin typeface="思源黑体 CN Heavy" panose="020B0A00000000000000" charset="-122"/>
              <a:ea typeface="思源黑体 CN Heavy" panose="020B0A00000000000000" charset="-122"/>
              <a:cs typeface="思源黑体 CN Heavy" panose="020B0A00000000000000" charset="-122"/>
              <a:sym typeface="+mn-ea"/>
            </a:endParaRPr>
          </a:p>
        </p:txBody>
      </p:sp>
      <p:sp>
        <p:nvSpPr>
          <p:cNvPr id="13" name="圆角矩形 12"/>
          <p:cNvSpPr/>
          <p:nvPr/>
        </p:nvSpPr>
        <p:spPr>
          <a:xfrm>
            <a:off x="791913" y="4493693"/>
            <a:ext cx="2088330" cy="368916"/>
          </a:xfrm>
          <a:prstGeom prst="roundRect">
            <a:avLst>
              <a:gd name="adj" fmla="val 50000"/>
            </a:avLst>
          </a:prstGeom>
          <a:solidFill>
            <a:srgbClr val="24629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6290"/>
              </a:solidFill>
              <a:effectLst/>
              <a:uLnTx/>
              <a:uFillTx/>
              <a:latin typeface="Arial" panose="020B0604020202020204" pitchFamily="34" charset="0"/>
              <a:cs typeface="Arial" panose="020B0604020202020204" pitchFamily="34" charset="0"/>
              <a:sym typeface="+mn-lt"/>
            </a:endParaRPr>
          </a:p>
        </p:txBody>
      </p:sp>
      <p:sp>
        <p:nvSpPr>
          <p:cNvPr id="14" name="矩形 13"/>
          <p:cNvSpPr/>
          <p:nvPr/>
        </p:nvSpPr>
        <p:spPr>
          <a:xfrm>
            <a:off x="960155" y="4521588"/>
            <a:ext cx="1774048" cy="33718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rPr>
              <a:t>汇报人：</a:t>
            </a:r>
            <a:r>
              <a:rPr kumimoji="0" lang="zh-CN" altLang="en-US" sz="1600" i="0" u="none" strike="noStrike" kern="1200" cap="none" spc="0" normalizeH="0" baseline="0" noProof="0" dirty="0" smtClean="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rPr>
              <a:t>孙亦菲</a:t>
            </a:r>
            <a:endParaRPr kumimoji="0" lang="zh-CN" altLang="en-US" sz="160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endParaRPr>
          </a:p>
        </p:txBody>
      </p:sp>
      <p:sp>
        <p:nvSpPr>
          <p:cNvPr id="19" name="矩形 18"/>
          <p:cNvSpPr/>
          <p:nvPr/>
        </p:nvSpPr>
        <p:spPr>
          <a:xfrm>
            <a:off x="848283" y="5726742"/>
            <a:ext cx="353493" cy="45719"/>
          </a:xfrm>
          <a:prstGeom prst="rect">
            <a:avLst/>
          </a:prstGeom>
          <a:solidFill>
            <a:srgbClr val="246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21"/>
          <p:cNvSpPr/>
          <p:nvPr>
            <p:custDataLst>
              <p:tags r:id="rId6"/>
            </p:custDataLst>
          </p:nvPr>
        </p:nvSpPr>
        <p:spPr>
          <a:xfrm>
            <a:off x="11086465" y="137160"/>
            <a:ext cx="875665" cy="861695"/>
          </a:xfrm>
          <a:custGeom>
            <a:avLst/>
            <a:gdLst/>
            <a:ahLst/>
            <a:cxnLst/>
            <a:rect l="l" t="t" r="r" b="b"/>
            <a:pathLst>
              <a:path w="1217507" h="1197383">
                <a:moveTo>
                  <a:pt x="0" y="0"/>
                </a:moveTo>
                <a:lnTo>
                  <a:pt x="1217507" y="0"/>
                </a:lnTo>
                <a:lnTo>
                  <a:pt x="1217507" y="1197382"/>
                </a:lnTo>
                <a:lnTo>
                  <a:pt x="0" y="1197382"/>
                </a:lnTo>
                <a:lnTo>
                  <a:pt x="0" y="0"/>
                </a:lnTo>
                <a:close/>
              </a:path>
            </a:pathLst>
          </a:custGeom>
          <a:blipFill>
            <a:blip r:embed="rId7"/>
            <a:stretch>
              <a:fillRect/>
            </a:stretch>
          </a:blipFill>
          <a:ln w="28575" cmpd="sng">
            <a:noFill/>
            <a:prstDash val="solid"/>
          </a:ln>
        </p:spPr>
      </p:sp>
      <p:sp>
        <p:nvSpPr>
          <p:cNvPr id="24" name="TextBox 24"/>
          <p:cNvSpPr txBox="1"/>
          <p:nvPr>
            <p:custDataLst>
              <p:tags r:id="rId8"/>
            </p:custDataLst>
          </p:nvPr>
        </p:nvSpPr>
        <p:spPr>
          <a:xfrm>
            <a:off x="10158730" y="1085215"/>
            <a:ext cx="1803400" cy="368935"/>
          </a:xfrm>
          <a:prstGeom prst="rect">
            <a:avLst/>
          </a:prstGeom>
        </p:spPr>
        <p:txBody>
          <a:bodyPr wrap="square" lIns="0" tIns="0" rIns="0" bIns="0" rtlCol="0" anchor="t">
            <a:spAutoFit/>
          </a:bodyPr>
          <a:p>
            <a:pPr algn="r">
              <a:lnSpc>
                <a:spcPct val="100000"/>
              </a:lnSpc>
            </a:pPr>
            <a:r>
              <a:rPr lang="zh-CN" altLang="en-US" sz="1200" b="1" spc="79">
                <a:solidFill>
                  <a:srgbClr val="77A5FE"/>
                </a:solidFill>
                <a:latin typeface="思源黑体 CN Normal" panose="020B0400000000000000" charset="-122"/>
                <a:ea typeface="思源黑体 CN Normal" panose="020B0400000000000000" charset="-122"/>
              </a:rPr>
              <a:t>同济大学软件学院</a:t>
            </a:r>
            <a:endParaRPr lang="zh-CN" altLang="en-US" sz="1200" b="1" spc="79">
              <a:solidFill>
                <a:srgbClr val="77A5FE"/>
              </a:solidFill>
              <a:latin typeface="思源黑体 CN Normal" panose="020B0400000000000000" charset="-122"/>
              <a:ea typeface="思源黑体 CN Normal" panose="020B0400000000000000" charset="-122"/>
            </a:endParaRPr>
          </a:p>
          <a:p>
            <a:pPr algn="r">
              <a:lnSpc>
                <a:spcPct val="100000"/>
              </a:lnSpc>
            </a:pPr>
            <a:r>
              <a:rPr lang="zh-CN" altLang="en-US" sz="1200" b="1" spc="79">
                <a:solidFill>
                  <a:srgbClr val="77A5FE"/>
                </a:solidFill>
                <a:latin typeface="思源黑体 CN Normal" panose="020B0400000000000000" charset="-122"/>
                <a:ea typeface="思源黑体 CN Normal" panose="020B0400000000000000" charset="-122"/>
              </a:rPr>
              <a:t>软件设计模式</a:t>
            </a:r>
            <a:endParaRPr lang="zh-CN" altLang="en-US" sz="1200" b="1" spc="79">
              <a:solidFill>
                <a:srgbClr val="77A5FE"/>
              </a:solidFill>
              <a:latin typeface="思源黑体 CN Normal" panose="020B0400000000000000" charset="-122"/>
              <a:ea typeface="思源黑体 CN Normal"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38393"/>
          <a:stretch>
            <a:fillRect/>
          </a:stretch>
        </p:blipFill>
        <p:spPr>
          <a:xfrm>
            <a:off x="0" y="0"/>
            <a:ext cx="5397163" cy="6858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23343" y="1403900"/>
            <a:ext cx="4216400" cy="40502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rcRect t="2797" r="60115" b="13030"/>
          <a:stretch>
            <a:fillRect/>
          </a:stretch>
        </p:blipFill>
        <p:spPr>
          <a:xfrm rot="2130046">
            <a:off x="8038678" y="895653"/>
            <a:ext cx="4935063" cy="8153074"/>
          </a:xfrm>
          <a:custGeom>
            <a:avLst/>
            <a:gdLst>
              <a:gd name="connsiteX0" fmla="*/ 0 w 4935063"/>
              <a:gd name="connsiteY0" fmla="*/ 1162990 h 8153074"/>
              <a:gd name="connsiteX1" fmla="*/ 1630406 w 4935063"/>
              <a:gd name="connsiteY1" fmla="*/ 0 h 8153074"/>
              <a:gd name="connsiteX2" fmla="*/ 4935063 w 4935063"/>
              <a:gd name="connsiteY2" fmla="*/ 4632828 h 8153074"/>
              <a:gd name="connsiteX3" fmla="*/ 0 w 4935063"/>
              <a:gd name="connsiteY3" fmla="*/ 8153074 h 8153074"/>
            </a:gdLst>
            <a:ahLst/>
            <a:cxnLst>
              <a:cxn ang="0">
                <a:pos x="connsiteX0" y="connsiteY0"/>
              </a:cxn>
              <a:cxn ang="0">
                <a:pos x="connsiteX1" y="connsiteY1"/>
              </a:cxn>
              <a:cxn ang="0">
                <a:pos x="connsiteX2" y="connsiteY2"/>
              </a:cxn>
              <a:cxn ang="0">
                <a:pos x="connsiteX3" y="connsiteY3"/>
              </a:cxn>
            </a:cxnLst>
            <a:rect l="l" t="t" r="r" b="b"/>
            <a:pathLst>
              <a:path w="4935063" h="8153074">
                <a:moveTo>
                  <a:pt x="0" y="1162990"/>
                </a:moveTo>
                <a:lnTo>
                  <a:pt x="1630406" y="0"/>
                </a:lnTo>
                <a:lnTo>
                  <a:pt x="4935063" y="4632828"/>
                </a:lnTo>
                <a:lnTo>
                  <a:pt x="0" y="8153074"/>
                </a:lnTo>
                <a:close/>
              </a:path>
            </a:pathLst>
          </a:custGeom>
        </p:spPr>
      </p:pic>
      <p:sp>
        <p:nvSpPr>
          <p:cNvPr id="8" name="文本框 32"/>
          <p:cNvSpPr txBox="1"/>
          <p:nvPr/>
        </p:nvSpPr>
        <p:spPr>
          <a:xfrm>
            <a:off x="2096614" y="3610032"/>
            <a:ext cx="136914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600" dirty="0" smtClean="0">
                <a:solidFill>
                  <a:srgbClr val="246290"/>
                </a:solidFill>
                <a:latin typeface="汉仪铁线黑-65简" panose="00020600040101010101" pitchFamily="18" charset="-122"/>
                <a:ea typeface="汉仪铁线黑-65简" panose="00020600040101010101" pitchFamily="18" charset="-122"/>
                <a:cs typeface="Arial" panose="020B0604020202020204" pitchFamily="34" charset="0"/>
                <a:sym typeface="+mn-lt"/>
              </a:rPr>
              <a:t>CONTENTS</a:t>
            </a:r>
            <a:endParaRPr lang="en-US" altLang="zh-CN" sz="1600" dirty="0" smtClean="0">
              <a:solidFill>
                <a:srgbClr val="246290"/>
              </a:solidFill>
              <a:latin typeface="汉仪铁线黑-65简" panose="00020600040101010101" pitchFamily="18" charset="-122"/>
              <a:ea typeface="汉仪铁线黑-65简" panose="00020600040101010101" pitchFamily="18" charset="-122"/>
              <a:cs typeface="Arial" panose="020B0604020202020204" pitchFamily="34" charset="0"/>
              <a:sym typeface="+mn-lt"/>
            </a:endParaRPr>
          </a:p>
        </p:txBody>
      </p:sp>
      <p:sp>
        <p:nvSpPr>
          <p:cNvPr id="9" name="PA_文本框 2"/>
          <p:cNvSpPr txBox="1"/>
          <p:nvPr/>
        </p:nvSpPr>
        <p:spPr>
          <a:xfrm>
            <a:off x="1882025" y="2756257"/>
            <a:ext cx="1842399" cy="92333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b="0" dirty="0">
                <a:solidFill>
                  <a:srgbClr val="246290"/>
                </a:solidFill>
                <a:latin typeface="汉仪雅酷黑 65W" panose="020B0604020202020204" pitchFamily="34" charset="-122"/>
                <a:ea typeface="汉仪雅酷黑 65W" panose="020B0604020202020204" pitchFamily="34" charset="-122"/>
                <a:cs typeface="+mn-ea"/>
                <a:sym typeface="+mn-lt"/>
              </a:rPr>
              <a:t>目录</a:t>
            </a:r>
            <a:endParaRPr lang="en-US" sz="5400" b="0" dirty="0">
              <a:solidFill>
                <a:srgbClr val="246290"/>
              </a:solidFill>
              <a:latin typeface="汉仪雅酷黑 65W" panose="020B0604020202020204" pitchFamily="34" charset="-122"/>
              <a:ea typeface="汉仪雅酷黑 65W" panose="020B0604020202020204" pitchFamily="34" charset="-122"/>
              <a:cs typeface="+mn-ea"/>
              <a:sym typeface="+mn-lt"/>
            </a:endParaRPr>
          </a:p>
        </p:txBody>
      </p:sp>
      <p:grpSp>
        <p:nvGrpSpPr>
          <p:cNvPr id="25" name="组合 24"/>
          <p:cNvGrpSpPr/>
          <p:nvPr/>
        </p:nvGrpSpPr>
        <p:grpSpPr>
          <a:xfrm>
            <a:off x="5507990" y="714375"/>
            <a:ext cx="4956175" cy="922020"/>
            <a:chOff x="8674" y="1125"/>
            <a:chExt cx="7805" cy="1452"/>
          </a:xfrm>
        </p:grpSpPr>
        <p:sp>
          <p:nvSpPr>
            <p:cNvPr id="10" name="文本框 9"/>
            <p:cNvSpPr txBox="1"/>
            <p:nvPr/>
          </p:nvSpPr>
          <p:spPr>
            <a:xfrm>
              <a:off x="10865" y="1232"/>
              <a:ext cx="5015" cy="822"/>
            </a:xfrm>
            <a:prstGeom prst="rect">
              <a:avLst/>
            </a:prstGeom>
            <a:noFill/>
          </p:spPr>
          <p:txBody>
            <a:bodyPr wrap="square" rtlCol="0">
              <a:spAutoFit/>
            </a:bodyPr>
            <a:lstStyle/>
            <a:p>
              <a:pPr marL="0" indent="0" algn="l">
                <a:lnSpc>
                  <a:spcPct val="100000"/>
                </a:lnSpc>
                <a:spcBef>
                  <a:spcPts val="0"/>
                </a:spcBef>
                <a:spcAft>
                  <a:spcPts val="0"/>
                </a:spcAft>
                <a:buSzPct val="100000"/>
              </a:pPr>
              <a:r>
                <a:rPr lang="zh-CN" altLang="en-US" sz="2800" noProof="0" dirty="0">
                  <a:solidFill>
                    <a:srgbClr val="246290"/>
                  </a:solidFill>
                  <a:latin typeface="汉仪雅酷黑 65W" panose="020B0604020202020204" pitchFamily="34" charset="-122"/>
                  <a:ea typeface="汉仪雅酷黑 65W" panose="020B0604020202020204" pitchFamily="34" charset="-122"/>
                  <a:cs typeface="+mn-ea"/>
                  <a:sym typeface="+mn-ea"/>
                </a:rPr>
                <a:t>访问者模式简介</a:t>
              </a:r>
              <a:endParaRPr kumimoji="0" lang="zh-CN" altLang="en-US" sz="2800" i="0" u="none" strike="noStrike" kern="1200" cap="none" spc="0" normalizeH="0" baseline="0" noProof="0" dirty="0">
                <a:ln>
                  <a:noFill/>
                </a:ln>
                <a:solidFill>
                  <a:srgbClr val="246290"/>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11" name="文本框 10"/>
            <p:cNvSpPr txBox="1"/>
            <p:nvPr/>
          </p:nvSpPr>
          <p:spPr>
            <a:xfrm>
              <a:off x="8674" y="1125"/>
              <a:ext cx="2353" cy="14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smtClean="0">
                  <a:ln>
                    <a:noFill/>
                  </a:ln>
                  <a:solidFill>
                    <a:srgbClr val="246290"/>
                  </a:solidFill>
                  <a:effectLst/>
                  <a:uLnTx/>
                  <a:uFillTx/>
                  <a:latin typeface="汉仪铁线黑-65简" panose="00020600040101010101" pitchFamily="18" charset="-122"/>
                  <a:ea typeface="汉仪铁线黑-65简" panose="00020600040101010101" pitchFamily="18" charset="-122"/>
                  <a:cs typeface="+mn-ea"/>
                  <a:sym typeface="+mn-lt"/>
                </a:rPr>
                <a:t>1 </a:t>
              </a:r>
              <a:r>
                <a:rPr lang="en-US" altLang="zh-CN" sz="5400" dirty="0" smtClean="0">
                  <a:solidFill>
                    <a:srgbClr val="246290"/>
                  </a:solidFill>
                  <a:latin typeface="汉仪铁线黑-65简" panose="00020600040101010101" pitchFamily="18" charset="-122"/>
                  <a:ea typeface="汉仪铁线黑-65简" panose="00020600040101010101" pitchFamily="18" charset="-122"/>
                  <a:cs typeface="+mn-ea"/>
                  <a:sym typeface="+mn-lt"/>
                </a:rPr>
                <a:t>/</a:t>
              </a:r>
              <a:endParaRPr kumimoji="0" lang="zh-CN" altLang="en-US" sz="5400" b="0" i="0" u="none" strike="noStrike" kern="1200" cap="none" spc="0" normalizeH="0" baseline="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mn-ea"/>
                <a:sym typeface="+mn-lt"/>
              </a:endParaRPr>
            </a:p>
          </p:txBody>
        </p:sp>
        <p:sp>
          <p:nvSpPr>
            <p:cNvPr id="12" name="矩形 11"/>
            <p:cNvSpPr/>
            <p:nvPr/>
          </p:nvSpPr>
          <p:spPr>
            <a:xfrm>
              <a:off x="10899" y="1899"/>
              <a:ext cx="5581" cy="48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Arial" panose="020B0604020202020204" pitchFamily="34" charset="0"/>
                  <a:sym typeface="+mn-lt"/>
                </a:rPr>
                <a:t>Introduction to the Visitor Pattern</a:t>
              </a:r>
              <a:endParaRPr kumimoji="0" lang="en-US" altLang="zh-CN" sz="1400" b="0" i="0" u="none" strike="noStrike" kern="1200" cap="none" spc="0" normalizeH="0" baseline="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Arial" panose="020B0604020202020204" pitchFamily="34" charset="0"/>
                <a:sym typeface="+mn-lt"/>
              </a:endParaRPr>
            </a:p>
          </p:txBody>
        </p:sp>
      </p:grpSp>
      <p:grpSp>
        <p:nvGrpSpPr>
          <p:cNvPr id="24" name="组合 23"/>
          <p:cNvGrpSpPr/>
          <p:nvPr/>
        </p:nvGrpSpPr>
        <p:grpSpPr>
          <a:xfrm>
            <a:off x="5507990" y="1958975"/>
            <a:ext cx="5116195" cy="1014095"/>
            <a:chOff x="8674" y="3085"/>
            <a:chExt cx="8057" cy="1597"/>
          </a:xfrm>
        </p:grpSpPr>
        <p:sp>
          <p:nvSpPr>
            <p:cNvPr id="13" name="文本框 12"/>
            <p:cNvSpPr txBox="1"/>
            <p:nvPr/>
          </p:nvSpPr>
          <p:spPr>
            <a:xfrm>
              <a:off x="10865" y="3193"/>
              <a:ext cx="5775" cy="8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sz="2800" noProof="0" dirty="0">
                  <a:solidFill>
                    <a:srgbClr val="246290"/>
                  </a:solidFill>
                  <a:latin typeface="汉仪雅酷黑 65W" panose="020B0604020202020204" pitchFamily="34" charset="-122"/>
                  <a:ea typeface="汉仪雅酷黑 65W" panose="020B0604020202020204" pitchFamily="34" charset="-122"/>
                  <a:cs typeface="+mn-ea"/>
                  <a:sym typeface="+mn-lt"/>
                </a:rPr>
                <a:t>访问者模式的结构</a:t>
              </a:r>
              <a:endParaRPr sz="2800" noProof="0" dirty="0">
                <a:solidFill>
                  <a:srgbClr val="246290"/>
                </a:solidFill>
                <a:latin typeface="汉仪雅酷黑 65W" panose="020B0604020202020204" pitchFamily="34" charset="-122"/>
                <a:ea typeface="汉仪雅酷黑 65W" panose="020B0604020202020204" pitchFamily="34" charset="-122"/>
                <a:cs typeface="+mn-ea"/>
                <a:sym typeface="+mn-lt"/>
              </a:endParaRPr>
            </a:p>
          </p:txBody>
        </p:sp>
        <p:sp>
          <p:nvSpPr>
            <p:cNvPr id="14" name="文本框 13"/>
            <p:cNvSpPr txBox="1"/>
            <p:nvPr/>
          </p:nvSpPr>
          <p:spPr>
            <a:xfrm>
              <a:off x="8674" y="3085"/>
              <a:ext cx="2353" cy="14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smtClean="0">
                  <a:ln>
                    <a:noFill/>
                  </a:ln>
                  <a:solidFill>
                    <a:srgbClr val="246290"/>
                  </a:solidFill>
                  <a:effectLst/>
                  <a:uLnTx/>
                  <a:uFillTx/>
                  <a:latin typeface="汉仪铁线黑-65简" panose="00020600040101010101" pitchFamily="18" charset="-122"/>
                  <a:ea typeface="汉仪铁线黑-65简" panose="00020600040101010101" pitchFamily="18" charset="-122"/>
                  <a:cs typeface="+mn-ea"/>
                  <a:sym typeface="+mn-lt"/>
                </a:rPr>
                <a:t>2 /</a:t>
              </a:r>
              <a:endParaRPr kumimoji="0" lang="zh-CN" altLang="en-US" sz="5400" b="0" i="0" u="none" strike="noStrike" kern="1200" cap="none" spc="0" normalizeH="0" baseline="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mn-ea"/>
                <a:sym typeface="+mn-lt"/>
              </a:endParaRPr>
            </a:p>
          </p:txBody>
        </p:sp>
        <p:sp>
          <p:nvSpPr>
            <p:cNvPr id="15" name="矩形 14"/>
            <p:cNvSpPr/>
            <p:nvPr/>
          </p:nvSpPr>
          <p:spPr>
            <a:xfrm>
              <a:off x="10899" y="3860"/>
              <a:ext cx="5832" cy="822"/>
            </a:xfrm>
            <a:prstGeom prst="rect">
              <a:avLst/>
            </a:prstGeom>
          </p:spPr>
          <p:txBody>
            <a:bodyPr wrap="square">
              <a:spAutoFit/>
            </a:bodyPr>
            <a:lstStyle/>
            <a:p>
              <a:pPr lvl="0">
                <a:defRPr/>
              </a:pPr>
              <a:r>
                <a:rPr lang="en-US" altLang="zh-CN" sz="1400" dirty="0">
                  <a:solidFill>
                    <a:srgbClr val="246290"/>
                  </a:solidFill>
                  <a:latin typeface="汉仪铁线黑-65简" panose="00020600040101010101" pitchFamily="18" charset="-122"/>
                  <a:ea typeface="汉仪铁线黑-65简" panose="00020600040101010101" pitchFamily="18" charset="-122"/>
                  <a:cs typeface="Arial" panose="020B0604020202020204" pitchFamily="34" charset="0"/>
                  <a:sym typeface="+mn-lt"/>
                </a:rPr>
                <a:t>Visitor Pattern Framework Architecture for C++</a:t>
              </a:r>
              <a:endParaRPr lang="en-US" altLang="zh-CN" sz="1400" dirty="0">
                <a:solidFill>
                  <a:srgbClr val="246290"/>
                </a:solidFill>
                <a:latin typeface="汉仪铁线黑-65简" panose="00020600040101010101" pitchFamily="18" charset="-122"/>
                <a:ea typeface="汉仪铁线黑-65简" panose="00020600040101010101" pitchFamily="18" charset="-122"/>
                <a:cs typeface="Arial" panose="020B0604020202020204" pitchFamily="34" charset="0"/>
                <a:sym typeface="+mn-lt"/>
              </a:endParaRPr>
            </a:p>
          </p:txBody>
        </p:sp>
      </p:grpSp>
      <p:grpSp>
        <p:nvGrpSpPr>
          <p:cNvPr id="23" name="组合 22"/>
          <p:cNvGrpSpPr/>
          <p:nvPr/>
        </p:nvGrpSpPr>
        <p:grpSpPr>
          <a:xfrm>
            <a:off x="5508278" y="3203285"/>
            <a:ext cx="5324187" cy="1501430"/>
            <a:chOff x="8689" y="5163"/>
            <a:chExt cx="8385" cy="2364"/>
          </a:xfrm>
        </p:grpSpPr>
        <p:sp>
          <p:nvSpPr>
            <p:cNvPr id="16" name="文本框 15"/>
            <p:cNvSpPr txBox="1"/>
            <p:nvPr/>
          </p:nvSpPr>
          <p:spPr>
            <a:xfrm>
              <a:off x="10880" y="5270"/>
              <a:ext cx="5695" cy="1501"/>
            </a:xfrm>
            <a:prstGeom prst="rect">
              <a:avLst/>
            </a:prstGeom>
            <a:noFill/>
          </p:spPr>
          <p:txBody>
            <a:bodyPr wrap="square" rtlCol="0">
              <a:spAutoFit/>
            </a:bodyPr>
            <a:lstStyle/>
            <a:p>
              <a:pPr marL="0" indent="0" algn="l">
                <a:lnSpc>
                  <a:spcPct val="100000"/>
                </a:lnSpc>
                <a:spcBef>
                  <a:spcPts val="0"/>
                </a:spcBef>
                <a:spcAft>
                  <a:spcPts val="0"/>
                </a:spcAft>
                <a:buSzPct val="100000"/>
              </a:pPr>
              <a:r>
                <a:rPr lang="en-US" altLang="zh-CN" sz="2800" noProof="0" dirty="0">
                  <a:solidFill>
                    <a:srgbClr val="246290"/>
                  </a:solidFill>
                  <a:latin typeface="汉仪雅酷黑 65W" panose="020B0604020202020204" pitchFamily="34" charset="-122"/>
                  <a:ea typeface="汉仪雅酷黑 65W" panose="020B0604020202020204" pitchFamily="34" charset="-122"/>
                  <a:cs typeface="+mn-ea"/>
                  <a:sym typeface="+mn-ea"/>
                </a:rPr>
                <a:t>QT框架访问者模式</a:t>
              </a:r>
              <a:endParaRPr lang="en-US" altLang="zh-CN" sz="2800" noProof="0" dirty="0">
                <a:solidFill>
                  <a:srgbClr val="246290"/>
                </a:solidFill>
                <a:latin typeface="汉仪雅酷黑 65W" panose="020B0604020202020204" pitchFamily="34" charset="-122"/>
                <a:ea typeface="汉仪雅酷黑 65W" panose="020B0604020202020204" pitchFamily="34" charset="-122"/>
                <a:cs typeface="+mn-ea"/>
                <a:sym typeface="+mn-ea"/>
              </a:endParaRPr>
            </a:p>
            <a:p>
              <a:pPr marL="0" indent="0" algn="l">
                <a:lnSpc>
                  <a:spcPct val="100000"/>
                </a:lnSpc>
                <a:spcBef>
                  <a:spcPts val="0"/>
                </a:spcBef>
                <a:spcAft>
                  <a:spcPts val="0"/>
                </a:spcAft>
                <a:buSzPct val="100000"/>
              </a:pPr>
              <a:r>
                <a:rPr lang="en-US" altLang="zh-CN" sz="2800" noProof="0" dirty="0">
                  <a:solidFill>
                    <a:srgbClr val="246290"/>
                  </a:solidFill>
                  <a:latin typeface="汉仪雅酷黑 65W" panose="020B0604020202020204" pitchFamily="34" charset="-122"/>
                  <a:ea typeface="汉仪雅酷黑 65W" panose="020B0604020202020204" pitchFamily="34" charset="-122"/>
                  <a:cs typeface="+mn-ea"/>
                  <a:sym typeface="+mn-ea"/>
                </a:rPr>
                <a:t>的代码</a:t>
              </a:r>
              <a:r>
                <a:rPr lang="zh-CN" altLang="en-US" sz="2800" noProof="0" dirty="0">
                  <a:solidFill>
                    <a:srgbClr val="246290"/>
                  </a:solidFill>
                  <a:latin typeface="汉仪雅酷黑 65W" panose="020B0604020202020204" pitchFamily="34" charset="-122"/>
                  <a:ea typeface="汉仪雅酷黑 65W" panose="020B0604020202020204" pitchFamily="34" charset="-122"/>
                  <a:cs typeface="+mn-ea"/>
                  <a:sym typeface="+mn-ea"/>
                </a:rPr>
                <a:t>实现与使用</a:t>
              </a:r>
              <a:endParaRPr kumimoji="0" lang="zh-CN" altLang="en-US" sz="2800" i="0" u="none" strike="noStrike" kern="1200" cap="none" spc="0" normalizeH="0" baseline="0" noProof="0" dirty="0">
                <a:solidFill>
                  <a:srgbClr val="246290"/>
                </a:solidFill>
                <a:latin typeface="汉仪雅酷黑 65W" panose="020B0604020202020204" pitchFamily="34" charset="-122"/>
                <a:ea typeface="汉仪雅酷黑 65W" panose="020B0604020202020204" pitchFamily="34" charset="-122"/>
                <a:cs typeface="+mn-ea"/>
                <a:sym typeface="+mn-ea"/>
              </a:endParaRPr>
            </a:p>
          </p:txBody>
        </p:sp>
        <p:sp>
          <p:nvSpPr>
            <p:cNvPr id="17" name="文本框 16"/>
            <p:cNvSpPr txBox="1"/>
            <p:nvPr/>
          </p:nvSpPr>
          <p:spPr>
            <a:xfrm>
              <a:off x="8689" y="5163"/>
              <a:ext cx="2353" cy="14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smtClean="0">
                  <a:ln>
                    <a:noFill/>
                  </a:ln>
                  <a:solidFill>
                    <a:srgbClr val="246290"/>
                  </a:solidFill>
                  <a:effectLst/>
                  <a:uLnTx/>
                  <a:uFillTx/>
                  <a:latin typeface="汉仪铁线黑-65简" panose="00020600040101010101" pitchFamily="18" charset="-122"/>
                  <a:ea typeface="汉仪铁线黑-65简" panose="00020600040101010101" pitchFamily="18" charset="-122"/>
                  <a:cs typeface="+mn-ea"/>
                  <a:sym typeface="+mn-lt"/>
                </a:rPr>
                <a:t>3 /</a:t>
              </a:r>
              <a:endParaRPr kumimoji="0" lang="zh-CN" altLang="en-US" sz="5400" b="0" i="0" u="none" strike="noStrike" kern="1200" cap="none" spc="0" normalizeH="0" baseline="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mn-ea"/>
                <a:sym typeface="+mn-lt"/>
              </a:endParaRPr>
            </a:p>
          </p:txBody>
        </p:sp>
        <p:sp>
          <p:nvSpPr>
            <p:cNvPr id="18" name="矩形 17"/>
            <p:cNvSpPr/>
            <p:nvPr/>
          </p:nvSpPr>
          <p:spPr>
            <a:xfrm>
              <a:off x="10914" y="6705"/>
              <a:ext cx="6160" cy="822"/>
            </a:xfrm>
            <a:prstGeom prst="rect">
              <a:avLst/>
            </a:prstGeom>
          </p:spPr>
          <p:txBody>
            <a:bodyPr wrap="square">
              <a:spAutoFit/>
            </a:bodyPr>
            <a:lstStyle/>
            <a:p>
              <a:pPr lvl="0">
                <a:defRPr/>
              </a:pPr>
              <a:r>
                <a:rPr kumimoji="0" lang="zh-CN" altLang="en-US" sz="1400" b="0" i="0" u="none" strike="noStrike" kern="1200" cap="none" spc="0" normalizeH="0" baseline="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Arial" panose="020B0604020202020204" pitchFamily="34" charset="0"/>
                  <a:sym typeface="+mn-lt"/>
                </a:rPr>
                <a:t>Code Implementation and Use of Visitor Pattern in QT Framework</a:t>
              </a:r>
              <a:endParaRPr kumimoji="0" lang="zh-CN" altLang="en-US" sz="1400" b="0" i="0" u="none" strike="noStrike" kern="1200" cap="none" spc="0" normalizeH="0" baseline="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Arial" panose="020B0604020202020204" pitchFamily="34" charset="0"/>
                <a:sym typeface="+mn-lt"/>
              </a:endParaRPr>
            </a:p>
          </p:txBody>
        </p:sp>
      </p:grpSp>
      <p:grpSp>
        <p:nvGrpSpPr>
          <p:cNvPr id="26" name="组合 25"/>
          <p:cNvGrpSpPr/>
          <p:nvPr/>
        </p:nvGrpSpPr>
        <p:grpSpPr>
          <a:xfrm>
            <a:off x="5507990" y="4765040"/>
            <a:ext cx="4874260" cy="1443990"/>
            <a:chOff x="8674" y="1125"/>
            <a:chExt cx="7676" cy="2274"/>
          </a:xfrm>
        </p:grpSpPr>
        <p:sp>
          <p:nvSpPr>
            <p:cNvPr id="27" name="文本框 26"/>
            <p:cNvSpPr txBox="1"/>
            <p:nvPr>
              <p:custDataLst>
                <p:tags r:id="rId4"/>
              </p:custDataLst>
            </p:nvPr>
          </p:nvSpPr>
          <p:spPr>
            <a:xfrm>
              <a:off x="10865" y="1232"/>
              <a:ext cx="5343" cy="1501"/>
            </a:xfrm>
            <a:prstGeom prst="rect">
              <a:avLst/>
            </a:prstGeom>
            <a:noFill/>
          </p:spPr>
          <p:txBody>
            <a:bodyPr wrap="square" rtlCol="0">
              <a:spAutoFit/>
            </a:bodyPr>
            <a:p>
              <a:pPr marL="0" indent="0" algn="l">
                <a:lnSpc>
                  <a:spcPct val="100000"/>
                </a:lnSpc>
                <a:spcBef>
                  <a:spcPts val="0"/>
                </a:spcBef>
                <a:spcAft>
                  <a:spcPts val="0"/>
                </a:spcAft>
                <a:buSzPct val="100000"/>
              </a:pPr>
              <a:r>
                <a:rPr lang="zh-CN" altLang="en-US" sz="2800" noProof="0" dirty="0">
                  <a:solidFill>
                    <a:srgbClr val="246290"/>
                  </a:solidFill>
                  <a:latin typeface="汉仪雅酷黑 65W" panose="020B0604020202020204" pitchFamily="34" charset="-122"/>
                  <a:ea typeface="汉仪雅酷黑 65W" panose="020B0604020202020204" pitchFamily="34" charset="-122"/>
                  <a:cs typeface="+mn-ea"/>
                  <a:sym typeface="+mn-ea"/>
                </a:rPr>
                <a:t>访问者模式应用场景</a:t>
              </a:r>
              <a:endParaRPr lang="zh-CN" altLang="en-US" sz="2800" noProof="0" dirty="0">
                <a:solidFill>
                  <a:srgbClr val="246290"/>
                </a:solidFill>
                <a:latin typeface="汉仪雅酷黑 65W" panose="020B0604020202020204" pitchFamily="34" charset="-122"/>
                <a:ea typeface="汉仪雅酷黑 65W" panose="020B0604020202020204" pitchFamily="34" charset="-122"/>
                <a:cs typeface="+mn-ea"/>
                <a:sym typeface="+mn-ea"/>
              </a:endParaRPr>
            </a:p>
            <a:p>
              <a:pPr marL="0" indent="0" algn="l">
                <a:lnSpc>
                  <a:spcPct val="100000"/>
                </a:lnSpc>
                <a:spcBef>
                  <a:spcPts val="0"/>
                </a:spcBef>
                <a:spcAft>
                  <a:spcPts val="0"/>
                </a:spcAft>
                <a:buSzPct val="100000"/>
              </a:pPr>
              <a:r>
                <a:rPr lang="zh-CN" altLang="en-US" sz="2800" noProof="0" dirty="0">
                  <a:solidFill>
                    <a:srgbClr val="246290"/>
                  </a:solidFill>
                  <a:latin typeface="汉仪雅酷黑 65W" panose="020B0604020202020204" pitchFamily="34" charset="-122"/>
                  <a:ea typeface="汉仪雅酷黑 65W" panose="020B0604020202020204" pitchFamily="34" charset="-122"/>
                  <a:cs typeface="+mn-ea"/>
                  <a:sym typeface="+mn-ea"/>
                </a:rPr>
                <a:t>及优缺点</a:t>
              </a:r>
              <a:endParaRPr kumimoji="0" lang="zh-CN" altLang="en-US" sz="2800" i="0" u="none" strike="noStrike" kern="1200" cap="none" spc="0" normalizeH="0" baseline="0" noProof="0" dirty="0">
                <a:ln>
                  <a:noFill/>
                </a:ln>
                <a:solidFill>
                  <a:srgbClr val="246290"/>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28" name="文本框 27"/>
            <p:cNvSpPr txBox="1"/>
            <p:nvPr>
              <p:custDataLst>
                <p:tags r:id="rId5"/>
              </p:custDataLst>
            </p:nvPr>
          </p:nvSpPr>
          <p:spPr>
            <a:xfrm>
              <a:off x="8674" y="1125"/>
              <a:ext cx="2353" cy="145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smtClean="0">
                  <a:ln>
                    <a:noFill/>
                  </a:ln>
                  <a:solidFill>
                    <a:srgbClr val="246290"/>
                  </a:solidFill>
                  <a:effectLst/>
                  <a:uLnTx/>
                  <a:uFillTx/>
                  <a:latin typeface="汉仪铁线黑-65简" panose="00020600040101010101" pitchFamily="18" charset="-122"/>
                  <a:ea typeface="汉仪铁线黑-65简" panose="00020600040101010101" pitchFamily="18" charset="-122"/>
                  <a:cs typeface="+mn-ea"/>
                  <a:sym typeface="+mn-lt"/>
                </a:rPr>
                <a:t>4 </a:t>
              </a:r>
              <a:r>
                <a:rPr lang="en-US" altLang="zh-CN" sz="5400" dirty="0" smtClean="0">
                  <a:solidFill>
                    <a:srgbClr val="246290"/>
                  </a:solidFill>
                  <a:latin typeface="汉仪铁线黑-65简" panose="00020600040101010101" pitchFamily="18" charset="-122"/>
                  <a:ea typeface="汉仪铁线黑-65简" panose="00020600040101010101" pitchFamily="18" charset="-122"/>
                  <a:cs typeface="+mn-ea"/>
                  <a:sym typeface="+mn-lt"/>
                </a:rPr>
                <a:t>/</a:t>
              </a:r>
              <a:endParaRPr kumimoji="0" lang="zh-CN" altLang="en-US" sz="5400" b="0" i="0" u="none" strike="noStrike" kern="1200" cap="none" spc="0" normalizeH="0" baseline="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mn-ea"/>
                <a:sym typeface="+mn-lt"/>
              </a:endParaRPr>
            </a:p>
          </p:txBody>
        </p:sp>
        <p:sp>
          <p:nvSpPr>
            <p:cNvPr id="29" name="矩形 28"/>
            <p:cNvSpPr/>
            <p:nvPr>
              <p:custDataLst>
                <p:tags r:id="rId6"/>
              </p:custDataLst>
            </p:nvPr>
          </p:nvSpPr>
          <p:spPr>
            <a:xfrm>
              <a:off x="10769" y="2577"/>
              <a:ext cx="5581" cy="822"/>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Arial" panose="020B0604020202020204" pitchFamily="34" charset="0"/>
                  <a:sym typeface="+mn-lt"/>
                </a:rPr>
                <a:t>Visitor Pattern Application Scenarios and Advantages and Disadvantages</a:t>
              </a:r>
              <a:endParaRPr kumimoji="0" lang="en-US" altLang="zh-CN" sz="1400" b="0" i="0" u="none" strike="noStrike" kern="1200" cap="none" spc="0" normalizeH="0" baseline="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Arial" panose="020B0604020202020204" pitchFamily="34"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0764" b="4595"/>
          <a:stretch>
            <a:fillRect/>
          </a:stretch>
        </p:blipFill>
        <p:spPr>
          <a:xfrm>
            <a:off x="0" y="-9728"/>
            <a:ext cx="4059511" cy="6867728"/>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23565"/>
          <a:stretch>
            <a:fillRect/>
          </a:stretch>
        </p:blipFill>
        <p:spPr>
          <a:xfrm>
            <a:off x="5495805" y="-9728"/>
            <a:ext cx="6696195" cy="68580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203672"/>
            <a:ext cx="4216400" cy="4050200"/>
          </a:xfrm>
          <a:prstGeom prst="rect">
            <a:avLst/>
          </a:prstGeom>
        </p:spPr>
      </p:pic>
      <p:sp>
        <p:nvSpPr>
          <p:cNvPr id="10" name="文本框 9"/>
          <p:cNvSpPr txBox="1"/>
          <p:nvPr/>
        </p:nvSpPr>
        <p:spPr>
          <a:xfrm>
            <a:off x="669290" y="3507105"/>
            <a:ext cx="445516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Arial" panose="020B0604020202020204" pitchFamily="34" charset="0"/>
                <a:sym typeface="+mn-lt"/>
              </a:rPr>
              <a:t>Introduction to the Visitor Pattern</a:t>
            </a:r>
            <a:endParaRPr lang="en-US" altLang="zh-CN" sz="1600" dirty="0">
              <a:solidFill>
                <a:srgbClr val="47648F"/>
              </a:solidFill>
              <a:latin typeface="汉仪铁线黑-65简" panose="00020600040101010101" pitchFamily="18" charset="-122"/>
              <a:ea typeface="汉仪铁线黑-65简" panose="00020600040101010101" pitchFamily="18" charset="-122"/>
              <a:cs typeface="Arial" panose="020B0604020202020204" pitchFamily="34" charset="0"/>
              <a:sym typeface="+mn-lt"/>
            </a:endParaRPr>
          </a:p>
        </p:txBody>
      </p:sp>
      <p:sp>
        <p:nvSpPr>
          <p:cNvPr id="12" name="PA_文本框 2"/>
          <p:cNvSpPr txBox="1"/>
          <p:nvPr>
            <p:custDataLst>
              <p:tags r:id="rId5"/>
            </p:custDataLst>
          </p:nvPr>
        </p:nvSpPr>
        <p:spPr>
          <a:xfrm>
            <a:off x="607695" y="2395220"/>
            <a:ext cx="5307330" cy="108839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defTabSz="914400" rtl="0" eaLnBrk="1" fontAlgn="auto" latinLnBrk="0" hangingPunct="1">
              <a:lnSpc>
                <a:spcPct val="120000"/>
              </a:lnSpc>
              <a:spcBef>
                <a:spcPts val="0"/>
              </a:spcBef>
              <a:spcAft>
                <a:spcPts val="0"/>
              </a:spcAft>
              <a:buClrTx/>
              <a:buSzTx/>
              <a:buFontTx/>
              <a:buNone/>
              <a:defRPr/>
            </a:pPr>
            <a:r>
              <a:rPr lang="zh-CN" altLang="en-US" dirty="0" smtClean="0">
                <a:solidFill>
                  <a:srgbClr val="246290"/>
                </a:solidFill>
                <a:latin typeface="汉仪雅酷黑 65W" panose="020B0604020202020204" pitchFamily="34" charset="-122"/>
                <a:ea typeface="汉仪雅酷黑 65W" panose="020B0604020202020204" pitchFamily="34" charset="-122"/>
                <a:cs typeface="+mn-ea"/>
                <a:sym typeface="+mn-lt"/>
              </a:rPr>
              <a:t>访问者模式简介</a:t>
            </a:r>
            <a:endParaRPr kumimoji="0" lang="en-US" i="0" u="none" strike="noStrike" kern="1200" cap="none" spc="0" normalizeH="0" baseline="0" noProof="0" dirty="0">
              <a:ln>
                <a:noFill/>
              </a:ln>
              <a:solidFill>
                <a:srgbClr val="246290"/>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13" name="圆角矩形 12"/>
          <p:cNvSpPr/>
          <p:nvPr/>
        </p:nvSpPr>
        <p:spPr>
          <a:xfrm>
            <a:off x="791913" y="4493693"/>
            <a:ext cx="2088330" cy="368916"/>
          </a:xfrm>
          <a:prstGeom prst="roundRect">
            <a:avLst>
              <a:gd name="adj" fmla="val 50000"/>
            </a:avLst>
          </a:prstGeom>
          <a:solidFill>
            <a:srgbClr val="24629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6290"/>
              </a:solidFill>
              <a:effectLst/>
              <a:uLnTx/>
              <a:uFillTx/>
              <a:latin typeface="Arial" panose="020B0604020202020204" pitchFamily="34" charset="0"/>
              <a:cs typeface="Arial" panose="020B0604020202020204" pitchFamily="34" charset="0"/>
              <a:sym typeface="+mn-lt"/>
            </a:endParaRPr>
          </a:p>
        </p:txBody>
      </p:sp>
      <p:sp>
        <p:nvSpPr>
          <p:cNvPr id="14" name="矩形 13"/>
          <p:cNvSpPr/>
          <p:nvPr/>
        </p:nvSpPr>
        <p:spPr>
          <a:xfrm>
            <a:off x="960155" y="4521588"/>
            <a:ext cx="1774048" cy="338554"/>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smtClean="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rPr>
              <a:t>PART.01</a:t>
            </a:r>
            <a:endParaRPr kumimoji="0" lang="zh-CN" altLang="en-US" sz="160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
        <p:nvSpPr>
          <p:cNvPr id="19" name="文本框 18"/>
          <p:cNvSpPr txBox="1"/>
          <p:nvPr/>
        </p:nvSpPr>
        <p:spPr>
          <a:xfrm>
            <a:off x="1136015" y="521335"/>
            <a:ext cx="3324225" cy="491490"/>
          </a:xfrm>
          <a:prstGeom prst="rect">
            <a:avLst/>
          </a:prstGeom>
          <a:noFill/>
        </p:spPr>
        <p:txBody>
          <a:bodyPr wrap="square" rtlCol="0">
            <a:spAutoFit/>
          </a:bodyPr>
          <a:lstStyle/>
          <a:p>
            <a:r>
              <a:rPr lang="zh-CN" altLang="en-US" sz="2600" dirty="0" smtClean="0">
                <a:solidFill>
                  <a:srgbClr val="246290"/>
                </a:solidFill>
                <a:latin typeface="汉仪雅酷黑 65W" panose="020B0604020202020204" pitchFamily="34" charset="-122"/>
                <a:ea typeface="汉仪雅酷黑 65W" panose="020B0604020202020204" pitchFamily="34" charset="-122"/>
              </a:rPr>
              <a:t>访问者模式简介</a:t>
            </a:r>
            <a:endParaRPr lang="zh-CN" altLang="en-US" sz="2600" dirty="0">
              <a:solidFill>
                <a:srgbClr val="246290"/>
              </a:solidFill>
              <a:latin typeface="汉仪雅酷黑 65W" panose="020B0604020202020204" pitchFamily="34" charset="-122"/>
              <a:ea typeface="汉仪雅酷黑 65W" panose="020B0604020202020204" pitchFamily="34" charset="-122"/>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9763" y="447034"/>
            <a:ext cx="659330" cy="633340"/>
          </a:xfrm>
          <a:prstGeom prst="rect">
            <a:avLst/>
          </a:prstGeom>
        </p:spPr>
      </p:pic>
      <p:pic>
        <p:nvPicPr>
          <p:cNvPr id="2" name="图片 1"/>
          <p:cNvPicPr>
            <a:picLocks noChangeAspect="1"/>
          </p:cNvPicPr>
          <p:nvPr/>
        </p:nvPicPr>
        <p:blipFill>
          <a:blip r:embed="rId3"/>
          <a:stretch>
            <a:fillRect/>
          </a:stretch>
        </p:blipFill>
        <p:spPr>
          <a:xfrm>
            <a:off x="6911500" y="1885339"/>
            <a:ext cx="5297429" cy="4972662"/>
          </a:xfrm>
          <a:prstGeom prst="rect">
            <a:avLst/>
          </a:prstGeom>
        </p:spPr>
      </p:pic>
      <p:sp>
        <p:nvSpPr>
          <p:cNvPr id="4" name="矩形 3"/>
          <p:cNvSpPr/>
          <p:nvPr/>
        </p:nvSpPr>
        <p:spPr>
          <a:xfrm>
            <a:off x="0" y="1321435"/>
            <a:ext cx="6490970" cy="2703830"/>
          </a:xfrm>
          <a:prstGeom prst="rect">
            <a:avLst/>
          </a:prstGeom>
          <a:solidFill>
            <a:srgbClr val="318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1"/>
          <p:cNvSpPr txBox="1">
            <a:spLocks noChangeArrowheads="1"/>
          </p:cNvSpPr>
          <p:nvPr/>
        </p:nvSpPr>
        <p:spPr bwMode="auto">
          <a:xfrm>
            <a:off x="611391" y="1607590"/>
            <a:ext cx="1875946"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kumimoji="0" lang="zh-CN" altLang="en-US" sz="2400" i="0" u="none" strike="noStrike" kern="1200" cap="none" spc="0" normalizeH="0" baseline="0" noProof="0" dirty="0" smtClean="0">
                <a:ln>
                  <a:noFill/>
                </a:ln>
                <a:solidFill>
                  <a:schemeClr val="bg1"/>
                </a:solidFill>
                <a:effectLst/>
                <a:uLnTx/>
                <a:uFillTx/>
                <a:latin typeface="汉仪雅酷黑 65W" panose="020B0604020202020204" pitchFamily="34" charset="-122"/>
                <a:ea typeface="汉仪雅酷黑 65W" panose="020B0604020202020204" pitchFamily="34" charset="-122"/>
                <a:cs typeface="+mn-ea"/>
                <a:sym typeface="+mn-lt"/>
              </a:rPr>
              <a:t>访问者模式</a:t>
            </a:r>
            <a:endParaRPr kumimoji="0" lang="en-US" altLang="zh-CN" sz="240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7" name="1"/>
          <p:cNvSpPr txBox="1">
            <a:spLocks noChangeArrowheads="1"/>
          </p:cNvSpPr>
          <p:nvPr/>
        </p:nvSpPr>
        <p:spPr bwMode="auto">
          <a:xfrm>
            <a:off x="611505" y="2202815"/>
            <a:ext cx="5647055" cy="147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defRPr/>
            </a:pPr>
            <a:r>
              <a:rPr kumimoji="0" lang="zh-CN" altLang="en-US" sz="1600" b="0" i="0" u="none" strike="noStrike" cap="none" spc="0" normalizeH="0" baseline="0" dirty="0">
                <a:solidFill>
                  <a:schemeClr val="bg1"/>
                </a:solidFill>
                <a:latin typeface="汉仪细等线简" panose="02010609000101010101" pitchFamily="49" charset="-122"/>
                <a:ea typeface="汉仪细等线简" panose="02010609000101010101" pitchFamily="49" charset="-122"/>
                <a:cs typeface="+mn-ea"/>
                <a:sym typeface="+mn-lt"/>
              </a:rPr>
              <a:t>访问者模式的基本思想是</a:t>
            </a:r>
            <a:r>
              <a:rPr kumimoji="0" lang="zh-CN" altLang="en-US" sz="1600" b="1" i="0" u="none" strike="noStrike" cap="none" spc="0" normalizeH="0" baseline="0" dirty="0">
                <a:solidFill>
                  <a:schemeClr val="bg1"/>
                </a:solidFill>
                <a:latin typeface="汉仪细等线简" panose="02010609000101010101" pitchFamily="49" charset="-122"/>
                <a:ea typeface="汉仪细等线简" panose="02010609000101010101" pitchFamily="49" charset="-122"/>
                <a:cs typeface="+mn-ea"/>
                <a:sym typeface="+mn-lt"/>
              </a:rPr>
              <a:t>将访问者和访问对象分开，从而对于某个特定的访问对象，能够实现多种不同的访问方式。</a:t>
            </a:r>
            <a:endParaRPr kumimoji="0" lang="zh-CN" altLang="en-US" sz="1600" b="1" i="0" u="none" strike="noStrike" cap="none" spc="0" normalizeH="0" baseline="0" dirty="0">
              <a:solidFill>
                <a:schemeClr val="bg1"/>
              </a:solidFill>
              <a:latin typeface="汉仪细等线简" panose="02010609000101010101" pitchFamily="49" charset="-122"/>
              <a:ea typeface="汉仪细等线简" panose="02010609000101010101" pitchFamily="49" charset="-122"/>
              <a:cs typeface="+mn-ea"/>
              <a:sym typeface="+mn-lt"/>
            </a:endParaRPr>
          </a:p>
          <a:p>
            <a:pPr>
              <a:lnSpc>
                <a:spcPct val="150000"/>
              </a:lnSpc>
              <a:defRPr/>
            </a:pPr>
            <a:r>
              <a:rPr kumimoji="0" lang="zh-CN" altLang="en-US" sz="1600" b="0" i="0" u="none" strike="noStrike" cap="none" spc="0" normalizeH="0" baseline="0" dirty="0">
                <a:solidFill>
                  <a:schemeClr val="bg1"/>
                </a:solidFill>
                <a:latin typeface="汉仪细等线简" panose="02010609000101010101" pitchFamily="49" charset="-122"/>
                <a:ea typeface="汉仪细等线简" panose="02010609000101010101" pitchFamily="49" charset="-122"/>
                <a:cs typeface="+mn-ea"/>
                <a:sym typeface="+mn-lt"/>
              </a:rPr>
              <a:t>这是一种较为复杂的行为型设计模式，访问对象往往包含多种类型的元素，且不同的访问者可以对它们进行不同的访问操作。</a:t>
            </a:r>
            <a:endParaRPr kumimoji="0" lang="zh-CN" altLang="en-US" sz="1600" b="0" i="0" u="none" strike="noStrike" cap="none" spc="0" normalizeH="0" baseline="0" dirty="0">
              <a:solidFill>
                <a:schemeClr val="bg1"/>
              </a:solidFill>
              <a:latin typeface="汉仪细等线简" panose="02010609000101010101" pitchFamily="49" charset="-122"/>
              <a:ea typeface="汉仪细等线简" panose="02010609000101010101" pitchFamily="49" charset="-122"/>
              <a:cs typeface="+mn-ea"/>
              <a:sym typeface="+mn-lt"/>
            </a:endParaRPr>
          </a:p>
        </p:txBody>
      </p:sp>
      <p:pic>
        <p:nvPicPr>
          <p:cNvPr id="342632629" name="图片 4"/>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b="4949"/>
          <a:stretch>
            <a:fillRect/>
          </a:stretch>
        </p:blipFill>
        <p:spPr>
          <a:xfrm>
            <a:off x="6506845" y="1321435"/>
            <a:ext cx="5702300" cy="4425315"/>
          </a:xfrm>
          <a:prstGeom prst="rect">
            <a:avLst/>
          </a:prstGeom>
          <a:noFill/>
        </p:spPr>
      </p:pic>
      <p:sp>
        <p:nvSpPr>
          <p:cNvPr id="3" name="1"/>
          <p:cNvSpPr txBox="1">
            <a:spLocks noChangeArrowheads="1"/>
          </p:cNvSpPr>
          <p:nvPr/>
        </p:nvSpPr>
        <p:spPr bwMode="auto">
          <a:xfrm>
            <a:off x="502920" y="4253230"/>
            <a:ext cx="5755005" cy="19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nSpc>
                <a:spcPct val="150000"/>
              </a:lnSpc>
              <a:defRPr/>
            </a:pPr>
            <a:r>
              <a:rPr kumimoji="0" lang="zh-CN" altLang="en-US" sz="2000" b="1" i="0" u="none" strike="noStrike" cap="none" spc="0" normalizeH="0" baseline="0" dirty="0">
                <a:solidFill>
                  <a:srgbClr val="0070C0"/>
                </a:solidFill>
                <a:latin typeface="汉仪细等线简" panose="02010609000101010101" pitchFamily="49" charset="-122"/>
                <a:ea typeface="汉仪细等线简" panose="02010609000101010101" pitchFamily="49" charset="-122"/>
                <a:cs typeface="+mn-ea"/>
                <a:sym typeface="+mn-lt"/>
              </a:rPr>
              <a:t>访问者设计模式能解决什么问题？</a:t>
            </a:r>
            <a:endParaRPr kumimoji="0" lang="zh-CN" altLang="en-US" sz="2000" b="1" i="0" u="none" strike="noStrike" cap="none" spc="0" normalizeH="0" baseline="0" dirty="0">
              <a:solidFill>
                <a:srgbClr val="0070C0"/>
              </a:solidFill>
              <a:latin typeface="汉仪细等线简" panose="02010609000101010101" pitchFamily="49" charset="-122"/>
              <a:ea typeface="汉仪细等线简" panose="02010609000101010101" pitchFamily="49" charset="-122"/>
              <a:cs typeface="+mn-ea"/>
              <a:sym typeface="+mn-lt"/>
            </a:endParaRPr>
          </a:p>
          <a:p>
            <a:pPr>
              <a:lnSpc>
                <a:spcPct val="150000"/>
              </a:lnSpc>
              <a:defRPr/>
            </a:pPr>
            <a:r>
              <a:rPr kumimoji="0" lang="zh-CN" altLang="en-US" sz="1600" i="0" u="none" strike="noStrike" cap="none" spc="0" normalizeH="0" baseline="0" dirty="0">
                <a:solidFill>
                  <a:schemeClr val="tx1"/>
                </a:solidFill>
                <a:latin typeface="汉仪细等线简" panose="02010609000101010101" pitchFamily="49" charset="-122"/>
                <a:ea typeface="汉仪细等线简" panose="02010609000101010101" pitchFamily="49" charset="-122"/>
                <a:cs typeface="+mn-ea"/>
                <a:sym typeface="+mn-lt"/>
              </a:rPr>
              <a:t>在不改变类的情况下为对象结构的（某些）类定义新的操作。</a:t>
            </a:r>
            <a:endParaRPr kumimoji="0" lang="zh-CN" altLang="en-US" sz="1600" i="0" u="none" strike="noStrike" cap="none" spc="0" normalizeH="0" baseline="0" dirty="0">
              <a:solidFill>
                <a:schemeClr val="tx1"/>
              </a:solidFill>
              <a:latin typeface="汉仪细等线简" panose="02010609000101010101" pitchFamily="49" charset="-122"/>
              <a:ea typeface="汉仪细等线简" panose="02010609000101010101" pitchFamily="49" charset="-122"/>
              <a:cs typeface="+mn-ea"/>
              <a:sym typeface="+mn-lt"/>
            </a:endParaRPr>
          </a:p>
          <a:p>
            <a:pPr>
              <a:lnSpc>
                <a:spcPct val="150000"/>
              </a:lnSpc>
              <a:defRPr/>
            </a:pPr>
            <a:r>
              <a:rPr kumimoji="0" lang="zh-CN" altLang="en-US" sz="1600" i="0" u="none" strike="noStrike" cap="none" spc="0" normalizeH="0" baseline="0" dirty="0">
                <a:solidFill>
                  <a:schemeClr val="tx1"/>
                </a:solidFill>
                <a:latin typeface="汉仪细等线简" panose="02010609000101010101" pitchFamily="49" charset="-122"/>
                <a:ea typeface="汉仪细等线简" panose="02010609000101010101" pitchFamily="49" charset="-122"/>
                <a:cs typeface="+mn-ea"/>
                <a:sym typeface="+mn-lt"/>
              </a:rPr>
              <a:t>如果经常需要新的操作，而对象结构又由许多互不相关的类组成，那么每次需要新操作时都添加新的子类就会很不灵活，因为将所有这些操作分布在不同的节点类中会导致系统难以维护和更改。</a:t>
            </a:r>
            <a:endParaRPr kumimoji="0" lang="zh-CN" altLang="en-US" sz="1600" i="0" u="none" strike="noStrike" cap="none" spc="0" normalizeH="0" baseline="0" dirty="0">
              <a:solidFill>
                <a:schemeClr val="tx1"/>
              </a:solidFill>
              <a:latin typeface="汉仪细等线简" panose="02010609000101010101" pitchFamily="49" charset="-122"/>
              <a:ea typeface="汉仪细等线简" panose="02010609000101010101" pitchFamily="49"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0764" b="4595"/>
          <a:stretch>
            <a:fillRect/>
          </a:stretch>
        </p:blipFill>
        <p:spPr>
          <a:xfrm>
            <a:off x="0" y="-203"/>
            <a:ext cx="4059511" cy="6867728"/>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23565"/>
          <a:stretch>
            <a:fillRect/>
          </a:stretch>
        </p:blipFill>
        <p:spPr>
          <a:xfrm>
            <a:off x="5495805" y="-9728"/>
            <a:ext cx="6696195" cy="68580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203672"/>
            <a:ext cx="4216400" cy="4050200"/>
          </a:xfrm>
          <a:prstGeom prst="rect">
            <a:avLst/>
          </a:prstGeom>
        </p:spPr>
      </p:pic>
      <p:sp>
        <p:nvSpPr>
          <p:cNvPr id="10" name="文本框 9"/>
          <p:cNvSpPr txBox="1"/>
          <p:nvPr/>
        </p:nvSpPr>
        <p:spPr>
          <a:xfrm>
            <a:off x="669290" y="3507105"/>
            <a:ext cx="4455160" cy="583565"/>
          </a:xfrm>
          <a:prstGeom prst="rect">
            <a:avLst/>
          </a:prstGeom>
          <a:noFill/>
        </p:spPr>
        <p:txBody>
          <a:bodyPr wrap="square" rtlCol="0">
            <a:spAutoFit/>
          </a:bodyPr>
          <a:lstStyle/>
          <a:p>
            <a:pPr lvl="0">
              <a:defRPr/>
            </a:pPr>
            <a:r>
              <a:rPr lang="en-US" altLang="zh-CN" sz="1600" dirty="0">
                <a:solidFill>
                  <a:srgbClr val="246290"/>
                </a:solidFill>
                <a:latin typeface="汉仪铁线黑-65简" panose="00020600040101010101" pitchFamily="18" charset="-122"/>
                <a:ea typeface="汉仪铁线黑-65简" panose="00020600040101010101" pitchFamily="18" charset="-122"/>
                <a:cs typeface="Arial" panose="020B0604020202020204" pitchFamily="34" charset="0"/>
                <a:sym typeface="+mn-lt"/>
              </a:rPr>
              <a:t>Visitor Pattern</a:t>
            </a:r>
            <a:r>
              <a:rPr lang="en-US" altLang="zh-CN" sz="1600" dirty="0">
                <a:solidFill>
                  <a:srgbClr val="246290"/>
                </a:solidFill>
                <a:latin typeface="汉仪铁线黑-65简" panose="00020600040101010101" pitchFamily="18" charset="-122"/>
                <a:ea typeface="汉仪铁线黑-65简" panose="00020600040101010101" pitchFamily="18" charset="-122"/>
                <a:cs typeface="Arial" panose="020B0604020202020204" pitchFamily="34" charset="0"/>
                <a:sym typeface="+mn-lt"/>
              </a:rPr>
              <a:t> Framework Architecture for C++</a:t>
            </a:r>
            <a:endParaRPr lang="en-US" altLang="zh-CN" sz="1600" dirty="0">
              <a:solidFill>
                <a:srgbClr val="47648F"/>
              </a:solidFill>
              <a:latin typeface="汉仪铁线黑-65简" panose="00020600040101010101" pitchFamily="18" charset="-122"/>
              <a:ea typeface="汉仪铁线黑-65简" panose="00020600040101010101" pitchFamily="18" charset="-122"/>
              <a:cs typeface="Arial" panose="020B0604020202020204" pitchFamily="34" charset="0"/>
              <a:sym typeface="+mn-lt"/>
            </a:endParaRPr>
          </a:p>
        </p:txBody>
      </p:sp>
      <p:sp>
        <p:nvSpPr>
          <p:cNvPr id="12" name="PA_文本框 2"/>
          <p:cNvSpPr txBox="1"/>
          <p:nvPr>
            <p:custDataLst>
              <p:tags r:id="rId5"/>
            </p:custDataLst>
          </p:nvPr>
        </p:nvSpPr>
        <p:spPr>
          <a:xfrm>
            <a:off x="607695" y="2395220"/>
            <a:ext cx="6172835" cy="92202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noProof="0" dirty="0">
                <a:solidFill>
                  <a:srgbClr val="246290"/>
                </a:solidFill>
                <a:latin typeface="汉仪雅酷黑 65W" panose="020B0604020202020204" pitchFamily="34" charset="-122"/>
                <a:ea typeface="汉仪雅酷黑 65W" panose="020B0604020202020204" pitchFamily="34" charset="-122"/>
                <a:cs typeface="+mn-ea"/>
                <a:sym typeface="+mn-lt"/>
              </a:rPr>
              <a:t>访问者模式的结构</a:t>
            </a:r>
            <a:endParaRPr kumimoji="0" lang="en-US" b="0" i="0" u="none" strike="noStrike" kern="1200" cap="none" spc="0" normalizeH="0" baseline="0" noProof="0" dirty="0">
              <a:ln>
                <a:noFill/>
              </a:ln>
              <a:solidFill>
                <a:srgbClr val="246290"/>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13" name="圆角矩形 12"/>
          <p:cNvSpPr/>
          <p:nvPr/>
        </p:nvSpPr>
        <p:spPr>
          <a:xfrm>
            <a:off x="791913" y="4493693"/>
            <a:ext cx="2088330" cy="368916"/>
          </a:xfrm>
          <a:prstGeom prst="roundRect">
            <a:avLst>
              <a:gd name="adj" fmla="val 50000"/>
            </a:avLst>
          </a:prstGeom>
          <a:solidFill>
            <a:srgbClr val="24629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6290"/>
              </a:solidFill>
              <a:effectLst/>
              <a:uLnTx/>
              <a:uFillTx/>
              <a:latin typeface="Arial" panose="020B0604020202020204" pitchFamily="34" charset="0"/>
              <a:cs typeface="Arial" panose="020B0604020202020204" pitchFamily="34" charset="0"/>
              <a:sym typeface="+mn-lt"/>
            </a:endParaRPr>
          </a:p>
        </p:txBody>
      </p:sp>
      <p:sp>
        <p:nvSpPr>
          <p:cNvPr id="14" name="矩形 13"/>
          <p:cNvSpPr/>
          <p:nvPr/>
        </p:nvSpPr>
        <p:spPr>
          <a:xfrm>
            <a:off x="960155" y="4521588"/>
            <a:ext cx="1774048" cy="33718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smtClean="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rPr>
              <a:t>PART.02</a:t>
            </a:r>
            <a:endParaRPr kumimoji="0" lang="zh-CN" altLang="en-US" sz="160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
        <p:nvSpPr>
          <p:cNvPr id="14" name="文本框 13"/>
          <p:cNvSpPr txBox="1"/>
          <p:nvPr/>
        </p:nvSpPr>
        <p:spPr>
          <a:xfrm>
            <a:off x="1136015" y="521335"/>
            <a:ext cx="3353435" cy="491490"/>
          </a:xfrm>
          <a:prstGeom prst="rect">
            <a:avLst/>
          </a:prstGeom>
          <a:noFill/>
        </p:spPr>
        <p:txBody>
          <a:bodyPr wrap="square" rtlCol="0">
            <a:spAutoFit/>
          </a:bodyPr>
          <a:lstStyle/>
          <a:p>
            <a:r>
              <a:rPr lang="zh-CN" altLang="en-US" sz="2600" dirty="0" smtClean="0">
                <a:solidFill>
                  <a:srgbClr val="246290"/>
                </a:solidFill>
                <a:latin typeface="汉仪雅酷黑 65W" panose="020B0604020202020204" pitchFamily="34" charset="-122"/>
                <a:ea typeface="汉仪雅酷黑 65W" panose="020B0604020202020204" pitchFamily="34" charset="-122"/>
              </a:rPr>
              <a:t>访问者模式结构</a:t>
            </a:r>
            <a:endParaRPr lang="zh-CN" altLang="en-US" sz="2600" dirty="0">
              <a:solidFill>
                <a:srgbClr val="246290"/>
              </a:solidFill>
              <a:latin typeface="汉仪雅酷黑 65W" panose="020B0604020202020204" pitchFamily="34" charset="-122"/>
              <a:ea typeface="汉仪雅酷黑 65W" panose="020B0604020202020204" pitchFamily="34" charset="-122"/>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9763" y="447034"/>
            <a:ext cx="659330" cy="633340"/>
          </a:xfrm>
          <a:prstGeom prst="rect">
            <a:avLst/>
          </a:prstGeom>
        </p:spPr>
      </p:pic>
      <p:pic>
        <p:nvPicPr>
          <p:cNvPr id="16" name="图片 15"/>
          <p:cNvPicPr>
            <a:picLocks noChangeAspect="1"/>
          </p:cNvPicPr>
          <p:nvPr/>
        </p:nvPicPr>
        <p:blipFill>
          <a:blip r:embed="rId3"/>
          <a:stretch>
            <a:fillRect/>
          </a:stretch>
        </p:blipFill>
        <p:spPr>
          <a:xfrm>
            <a:off x="6894990" y="1885339"/>
            <a:ext cx="5297429" cy="4972662"/>
          </a:xfrm>
          <a:prstGeom prst="rect">
            <a:avLst/>
          </a:prstGeom>
        </p:spPr>
      </p:pic>
      <p:grpSp>
        <p:nvGrpSpPr>
          <p:cNvPr id="11" name="组合 10"/>
          <p:cNvGrpSpPr/>
          <p:nvPr/>
        </p:nvGrpSpPr>
        <p:grpSpPr>
          <a:xfrm>
            <a:off x="8018145" y="1386840"/>
            <a:ext cx="3483610" cy="1450975"/>
            <a:chOff x="12626" y="3468"/>
            <a:chExt cx="5486" cy="2285"/>
          </a:xfrm>
        </p:grpSpPr>
        <p:sp>
          <p:nvSpPr>
            <p:cNvPr id="3" name="1"/>
            <p:cNvSpPr txBox="1">
              <a:spLocks noChangeArrowheads="1"/>
            </p:cNvSpPr>
            <p:nvPr/>
          </p:nvSpPr>
          <p:spPr bwMode="auto">
            <a:xfrm>
              <a:off x="12626" y="3468"/>
              <a:ext cx="5486"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spcBef>
                  <a:spcPct val="20000"/>
                </a:spcBef>
              </a:pPr>
              <a:r>
                <a:rPr lang="zh-CN" altLang="en-US"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ea"/>
                </a:rPr>
                <a:t>Visitor</a:t>
              </a:r>
              <a:r>
                <a:rPr lang="en-US" altLang="zh-CN"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ea"/>
                </a:rPr>
                <a:t>/Concrete Visitor</a:t>
              </a:r>
              <a:endParaRPr lang="en-US" altLang="zh-CN"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ea"/>
              </a:endParaRPr>
            </a:p>
          </p:txBody>
        </p:sp>
        <p:sp>
          <p:nvSpPr>
            <p:cNvPr id="4" name="1"/>
            <p:cNvSpPr txBox="1">
              <a:spLocks noChangeArrowheads="1"/>
            </p:cNvSpPr>
            <p:nvPr/>
          </p:nvSpPr>
          <p:spPr bwMode="auto">
            <a:xfrm>
              <a:off x="12626" y="4009"/>
              <a:ext cx="5485"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171450" indent="-171450" algn="l">
                <a:lnSpc>
                  <a:spcPct val="150000"/>
                </a:lnSpc>
                <a:buClrTx/>
                <a:buSzTx/>
                <a:buFont typeface="Arial" panose="020B0604020202020204" pitchFamily="34" charset="0"/>
                <a:buChar char="•"/>
              </a:pPr>
              <a:r>
                <a:rPr lang="zh-CN" altLang="en-US"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Visitor接口声明了一系列以对象结构的具体元素为参数的访问者方法。</a:t>
              </a:r>
              <a:endParaRPr lang="zh-CN" altLang="en-US"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endParaRPr>
            </a:p>
            <a:p>
              <a:pPr marL="171450" indent="-171450" algn="l">
                <a:lnSpc>
                  <a:spcPct val="150000"/>
                </a:lnSpc>
                <a:buClrTx/>
                <a:buSzTx/>
                <a:buFont typeface="Arial" panose="020B0604020202020204" pitchFamily="34" charset="0"/>
                <a:buChar char="•"/>
              </a:pPr>
              <a:r>
                <a:rPr lang="zh-CN" altLang="en-US"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Concrete Visitor会为不同的具体元素类实现相同行为的几个不同版本。</a:t>
              </a:r>
              <a:endParaRPr lang="zh-CN" altLang="en-US"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endParaRPr>
            </a:p>
          </p:txBody>
        </p:sp>
      </p:grpSp>
      <p:grpSp>
        <p:nvGrpSpPr>
          <p:cNvPr id="12" name="组合 11"/>
          <p:cNvGrpSpPr/>
          <p:nvPr/>
        </p:nvGrpSpPr>
        <p:grpSpPr>
          <a:xfrm>
            <a:off x="8018780" y="3035935"/>
            <a:ext cx="3482975" cy="1728470"/>
            <a:chOff x="12626" y="6641"/>
            <a:chExt cx="5485" cy="2722"/>
          </a:xfrm>
        </p:grpSpPr>
        <p:sp>
          <p:nvSpPr>
            <p:cNvPr id="6" name="1"/>
            <p:cNvSpPr txBox="1">
              <a:spLocks noChangeArrowheads="1"/>
            </p:cNvSpPr>
            <p:nvPr/>
          </p:nvSpPr>
          <p:spPr bwMode="auto">
            <a:xfrm>
              <a:off x="12626" y="6641"/>
              <a:ext cx="5004"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spcBef>
                  <a:spcPct val="20000"/>
                </a:spcBef>
              </a:pPr>
              <a:r>
                <a:rPr lang="en-US" altLang="zh-CN"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lt"/>
                </a:rPr>
                <a:t>Element/Concrete Element</a:t>
              </a:r>
              <a:endParaRPr lang="en-US" altLang="zh-CN"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lt"/>
              </a:endParaRPr>
            </a:p>
          </p:txBody>
        </p:sp>
        <p:sp>
          <p:nvSpPr>
            <p:cNvPr id="7" name="1"/>
            <p:cNvSpPr txBox="1">
              <a:spLocks noChangeArrowheads="1"/>
            </p:cNvSpPr>
            <p:nvPr/>
          </p:nvSpPr>
          <p:spPr bwMode="auto">
            <a:xfrm>
              <a:off x="12626" y="7182"/>
              <a:ext cx="5485" cy="2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171450" indent="-171450">
                <a:lnSpc>
                  <a:spcPct val="150000"/>
                </a:lnSpc>
                <a:buFont typeface="Arial" panose="020B0604020202020204" pitchFamily="34" charset="0"/>
                <a:buChar char="•"/>
              </a:pPr>
              <a:r>
                <a:rPr lang="en-US" altLang="zh-CN"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Element</a:t>
              </a:r>
              <a:r>
                <a:rPr lang="zh-CN" altLang="en-US"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接口定义一个accept()方法，该方法必须有一个参数被声明为访问者的接口类型。</a:t>
              </a:r>
              <a:endParaRPr lang="zh-CN" altLang="en-US"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endParaRPr>
            </a:p>
            <a:p>
              <a:pPr marL="171450" indent="-171450">
                <a:lnSpc>
                  <a:spcPct val="150000"/>
                </a:lnSpc>
                <a:buFont typeface="Arial" panose="020B0604020202020204" pitchFamily="34" charset="0"/>
                <a:buChar char="•"/>
              </a:pPr>
              <a:r>
                <a:rPr lang="zh-CN" altLang="en-US"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Concrete Element必须实现接收方法。该方法的目的是根据当前元素类将其调用重定向到相应访问者的方法。</a:t>
              </a:r>
              <a:endParaRPr lang="zh-CN" altLang="en-US"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lt"/>
              </a:endParaRPr>
            </a:p>
          </p:txBody>
        </p:sp>
      </p:grpSp>
      <p:pic>
        <p:nvPicPr>
          <p:cNvPr id="820336409" name="图片 1" descr="image-20220411095609773"/>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a:xfrm>
            <a:off x="358775" y="1386840"/>
            <a:ext cx="7364095" cy="4850765"/>
          </a:xfrm>
          <a:prstGeom prst="rect">
            <a:avLst/>
          </a:prstGeom>
          <a:noFill/>
          <a:ln>
            <a:noFill/>
          </a:ln>
        </p:spPr>
      </p:pic>
      <p:grpSp>
        <p:nvGrpSpPr>
          <p:cNvPr id="17" name="组合 16"/>
          <p:cNvGrpSpPr/>
          <p:nvPr/>
        </p:nvGrpSpPr>
        <p:grpSpPr>
          <a:xfrm>
            <a:off x="8018780" y="4992370"/>
            <a:ext cx="3482975" cy="1174115"/>
            <a:chOff x="12626" y="6641"/>
            <a:chExt cx="5485" cy="1849"/>
          </a:xfrm>
        </p:grpSpPr>
        <p:sp>
          <p:nvSpPr>
            <p:cNvPr id="18" name="1"/>
            <p:cNvSpPr txBox="1">
              <a:spLocks noChangeArrowheads="1"/>
            </p:cNvSpPr>
            <p:nvPr>
              <p:custDataLst>
                <p:tags r:id="rId6"/>
              </p:custDataLst>
            </p:nvPr>
          </p:nvSpPr>
          <p:spPr bwMode="auto">
            <a:xfrm>
              <a:off x="12626" y="6641"/>
              <a:ext cx="5004"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spcBef>
                  <a:spcPct val="20000"/>
                </a:spcBef>
              </a:pPr>
              <a:r>
                <a:rPr lang="en-US" altLang="zh-CN"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ea"/>
                </a:rPr>
                <a:t>Client </a:t>
              </a:r>
              <a:endParaRPr lang="en-US" altLang="zh-CN" sz="2000" dirty="0" smtClean="0">
                <a:solidFill>
                  <a:schemeClr val="tx1">
                    <a:lumMod val="75000"/>
                    <a:lumOff val="25000"/>
                  </a:schemeClr>
                </a:solidFill>
                <a:latin typeface="汉仪雅酷黑 65W" panose="020B0604020202020204" pitchFamily="34" charset="-122"/>
                <a:ea typeface="汉仪雅酷黑 65W" panose="020B0604020202020204" pitchFamily="34" charset="-122"/>
                <a:cs typeface="+mn-ea"/>
                <a:sym typeface="+mn-lt"/>
              </a:endParaRPr>
            </a:p>
          </p:txBody>
        </p:sp>
        <p:sp>
          <p:nvSpPr>
            <p:cNvPr id="19" name="1"/>
            <p:cNvSpPr txBox="1">
              <a:spLocks noChangeArrowheads="1"/>
            </p:cNvSpPr>
            <p:nvPr>
              <p:custDataLst>
                <p:tags r:id="rId7"/>
              </p:custDataLst>
            </p:nvPr>
          </p:nvSpPr>
          <p:spPr bwMode="auto">
            <a:xfrm>
              <a:off x="12626" y="7182"/>
              <a:ext cx="5485" cy="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l">
                <a:lnSpc>
                  <a:spcPct val="150000"/>
                </a:lnSpc>
                <a:buClrTx/>
                <a:buSzTx/>
                <a:buNone/>
              </a:pPr>
              <a:r>
                <a:rPr lang="zh-CN" altLang="en-US"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通常会作为集合或其他复杂对象（例如一个组合树）的代表。它可以结合</a:t>
              </a:r>
              <a:r>
                <a:rPr lang="zh-CN" altLang="en-US" sz="1200" b="1"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组合模式</a:t>
              </a:r>
              <a:r>
                <a:rPr lang="zh-CN" altLang="en-US"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ea"/>
                </a:rPr>
                <a:t>来实现，也可以是一个简单的集合对象，如一个List对象或一个Set对象。</a:t>
              </a:r>
              <a:endParaRPr lang="zh-CN" altLang="en-US" sz="1200" dirty="0">
                <a:solidFill>
                  <a:schemeClr val="tx1">
                    <a:lumMod val="75000"/>
                    <a:lumOff val="25000"/>
                  </a:schemeClr>
                </a:solidFill>
                <a:latin typeface="汉仪细等线简" panose="02010609000101010101" pitchFamily="49" charset="-122"/>
                <a:ea typeface="汉仪细等线简" panose="02010609000101010101" pitchFamily="49"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sp>
        <p:nvSpPr>
          <p:cNvPr id="15" name="文本框 14"/>
          <p:cNvSpPr txBox="1"/>
          <p:nvPr/>
        </p:nvSpPr>
        <p:spPr>
          <a:xfrm>
            <a:off x="1136015" y="521335"/>
            <a:ext cx="6129020" cy="491490"/>
          </a:xfrm>
          <a:prstGeom prst="rect">
            <a:avLst/>
          </a:prstGeom>
          <a:noFill/>
        </p:spPr>
        <p:txBody>
          <a:bodyPr wrap="square" rtlCol="0">
            <a:spAutoFit/>
          </a:bodyPr>
          <a:lstStyle/>
          <a:p>
            <a:r>
              <a:rPr lang="en-US" altLang="zh-CN" sz="2600" dirty="0" smtClean="0">
                <a:solidFill>
                  <a:srgbClr val="246290"/>
                </a:solidFill>
                <a:latin typeface="汉仪雅酷黑 65W" panose="020B0604020202020204" pitchFamily="34" charset="-122"/>
                <a:ea typeface="汉仪雅酷黑 65W" panose="020B0604020202020204" pitchFamily="34" charset="-122"/>
              </a:rPr>
              <a:t>Class Diagram</a:t>
            </a:r>
            <a:r>
              <a:rPr lang="en-US" altLang="zh-CN" sz="2600" dirty="0" smtClean="0">
                <a:solidFill>
                  <a:srgbClr val="246290"/>
                </a:solidFill>
                <a:latin typeface="汉仪雅酷黑 65W" panose="020B0604020202020204" pitchFamily="34" charset="-122"/>
                <a:ea typeface="汉仪雅酷黑 65W" panose="020B0604020202020204" pitchFamily="34" charset="-122"/>
              </a:rPr>
              <a:t> &amp; Sequence Diagram</a:t>
            </a:r>
            <a:endParaRPr lang="en-US" altLang="zh-CN" sz="2600" dirty="0" smtClean="0">
              <a:solidFill>
                <a:srgbClr val="246290"/>
              </a:solidFill>
              <a:latin typeface="汉仪雅酷黑 65W" panose="020B0604020202020204" pitchFamily="34" charset="-122"/>
              <a:ea typeface="汉仪雅酷黑 65W" panose="020B0604020202020204" pitchFamily="34" charset="-122"/>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9763" y="447034"/>
            <a:ext cx="659330" cy="633340"/>
          </a:xfrm>
          <a:prstGeom prst="rect">
            <a:avLst/>
          </a:prstGeom>
        </p:spPr>
      </p:pic>
      <p:pic>
        <p:nvPicPr>
          <p:cNvPr id="17" name="图片 16"/>
          <p:cNvPicPr>
            <a:picLocks noChangeAspect="1"/>
          </p:cNvPicPr>
          <p:nvPr/>
        </p:nvPicPr>
        <p:blipFill>
          <a:blip r:embed="rId3"/>
          <a:stretch>
            <a:fillRect/>
          </a:stretch>
        </p:blipFill>
        <p:spPr>
          <a:xfrm>
            <a:off x="6911500" y="1885339"/>
            <a:ext cx="5297429" cy="4972662"/>
          </a:xfrm>
          <a:prstGeom prst="rect">
            <a:avLst/>
          </a:prstGeom>
        </p:spPr>
      </p:pic>
      <p:pic>
        <p:nvPicPr>
          <p:cNvPr id="100" name="图片 99"/>
          <p:cNvPicPr/>
          <p:nvPr>
            <p:custDataLst>
              <p:tags r:id="rId4"/>
            </p:custDataLst>
          </p:nvPr>
        </p:nvPicPr>
        <p:blipFill>
          <a:blip r:embed="rId5"/>
          <a:stretch>
            <a:fillRect/>
          </a:stretch>
        </p:blipFill>
        <p:spPr>
          <a:xfrm>
            <a:off x="431800" y="1732915"/>
            <a:ext cx="11303000" cy="36169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4" y="0"/>
            <a:ext cx="12189611" cy="685800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0764" b="4595"/>
          <a:stretch>
            <a:fillRect/>
          </a:stretch>
        </p:blipFill>
        <p:spPr>
          <a:xfrm>
            <a:off x="0" y="-203"/>
            <a:ext cx="4059511" cy="6867728"/>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23565"/>
          <a:stretch>
            <a:fillRect/>
          </a:stretch>
        </p:blipFill>
        <p:spPr>
          <a:xfrm>
            <a:off x="5495805" y="-9728"/>
            <a:ext cx="6696195" cy="68580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203672"/>
            <a:ext cx="4216400" cy="4050200"/>
          </a:xfrm>
          <a:prstGeom prst="rect">
            <a:avLst/>
          </a:prstGeom>
        </p:spPr>
      </p:pic>
      <p:sp>
        <p:nvSpPr>
          <p:cNvPr id="10" name="文本框 9"/>
          <p:cNvSpPr txBox="1"/>
          <p:nvPr/>
        </p:nvSpPr>
        <p:spPr>
          <a:xfrm>
            <a:off x="669290" y="3507105"/>
            <a:ext cx="4455160" cy="583565"/>
          </a:xfrm>
          <a:prstGeom prst="rect">
            <a:avLst/>
          </a:prstGeom>
          <a:noFill/>
        </p:spPr>
        <p:txBody>
          <a:bodyPr wrap="square" rtlCol="0">
            <a:spAutoFit/>
          </a:bodyPr>
          <a:lstStyle/>
          <a:p>
            <a:pPr lvl="0">
              <a:defRPr/>
            </a:pPr>
            <a:r>
              <a:rPr lang="zh-CN" altLang="en-US" sz="160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Arial" panose="020B0604020202020204" pitchFamily="34" charset="0"/>
                <a:sym typeface="+mn-lt"/>
              </a:rPr>
              <a:t>Code Implementation and Use of Visitor Pattern in QT Framework</a:t>
            </a:r>
            <a:endParaRPr lang="zh-CN" altLang="en-US" sz="1600" noProof="0" dirty="0">
              <a:ln>
                <a:noFill/>
              </a:ln>
              <a:solidFill>
                <a:srgbClr val="246290"/>
              </a:solidFill>
              <a:effectLst/>
              <a:uLnTx/>
              <a:uFillTx/>
              <a:latin typeface="汉仪铁线黑-65简" panose="00020600040101010101" pitchFamily="18" charset="-122"/>
              <a:ea typeface="汉仪铁线黑-65简" panose="00020600040101010101" pitchFamily="18" charset="-122"/>
              <a:cs typeface="Arial" panose="020B0604020202020204" pitchFamily="34" charset="0"/>
              <a:sym typeface="+mn-lt"/>
            </a:endParaRPr>
          </a:p>
        </p:txBody>
      </p:sp>
      <p:sp>
        <p:nvSpPr>
          <p:cNvPr id="12" name="PA_文本框 2"/>
          <p:cNvSpPr txBox="1"/>
          <p:nvPr>
            <p:custDataLst>
              <p:tags r:id="rId5"/>
            </p:custDataLst>
          </p:nvPr>
        </p:nvSpPr>
        <p:spPr>
          <a:xfrm>
            <a:off x="607695" y="1753870"/>
            <a:ext cx="7427595" cy="175323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indent="0" algn="l">
              <a:lnSpc>
                <a:spcPct val="100000"/>
              </a:lnSpc>
              <a:spcBef>
                <a:spcPts val="0"/>
              </a:spcBef>
              <a:spcAft>
                <a:spcPts val="0"/>
              </a:spcAft>
              <a:buSzPct val="100000"/>
            </a:pPr>
            <a:r>
              <a:rPr lang="en-US" altLang="zh-CN" noProof="0" dirty="0">
                <a:solidFill>
                  <a:srgbClr val="246290"/>
                </a:solidFill>
                <a:latin typeface="汉仪雅酷黑 65W" panose="020B0604020202020204" pitchFamily="34" charset="-122"/>
                <a:ea typeface="汉仪雅酷黑 65W" panose="020B0604020202020204" pitchFamily="34" charset="-122"/>
                <a:cs typeface="+mn-ea"/>
                <a:sym typeface="+mn-ea"/>
              </a:rPr>
              <a:t>QT框架访问者模式</a:t>
            </a:r>
            <a:endParaRPr lang="en-US" altLang="zh-CN" noProof="0" dirty="0">
              <a:solidFill>
                <a:srgbClr val="246290"/>
              </a:solidFill>
              <a:latin typeface="汉仪雅酷黑 65W" panose="020B0604020202020204" pitchFamily="34" charset="-122"/>
              <a:ea typeface="汉仪雅酷黑 65W" panose="020B0604020202020204" pitchFamily="34" charset="-122"/>
              <a:cs typeface="+mn-ea"/>
              <a:sym typeface="+mn-ea"/>
            </a:endParaRPr>
          </a:p>
          <a:p>
            <a:pPr marL="0" indent="0" algn="l">
              <a:lnSpc>
                <a:spcPct val="100000"/>
              </a:lnSpc>
              <a:spcBef>
                <a:spcPts val="0"/>
              </a:spcBef>
              <a:spcAft>
                <a:spcPts val="0"/>
              </a:spcAft>
              <a:buSzPct val="100000"/>
            </a:pPr>
            <a:r>
              <a:rPr lang="en-US" altLang="zh-CN" noProof="0" dirty="0">
                <a:solidFill>
                  <a:srgbClr val="246290"/>
                </a:solidFill>
                <a:latin typeface="汉仪雅酷黑 65W" panose="020B0604020202020204" pitchFamily="34" charset="-122"/>
                <a:ea typeface="汉仪雅酷黑 65W" panose="020B0604020202020204" pitchFamily="34" charset="-122"/>
                <a:cs typeface="+mn-ea"/>
                <a:sym typeface="+mn-ea"/>
              </a:rPr>
              <a:t>的代码</a:t>
            </a:r>
            <a:r>
              <a:rPr lang="zh-CN" altLang="en-US" noProof="0" dirty="0">
                <a:solidFill>
                  <a:srgbClr val="246290"/>
                </a:solidFill>
                <a:latin typeface="汉仪雅酷黑 65W" panose="020B0604020202020204" pitchFamily="34" charset="-122"/>
                <a:ea typeface="汉仪雅酷黑 65W" panose="020B0604020202020204" pitchFamily="34" charset="-122"/>
                <a:cs typeface="+mn-ea"/>
                <a:sym typeface="+mn-ea"/>
              </a:rPr>
              <a:t>实现与使用</a:t>
            </a:r>
            <a:endParaRPr kumimoji="0" lang="en-US" b="0" i="0" u="none" strike="noStrike" kern="1200" cap="none" spc="0" normalizeH="0" baseline="0" noProof="0" dirty="0">
              <a:ln>
                <a:noFill/>
              </a:ln>
              <a:solidFill>
                <a:srgbClr val="246290"/>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13" name="圆角矩形 12"/>
          <p:cNvSpPr/>
          <p:nvPr/>
        </p:nvSpPr>
        <p:spPr>
          <a:xfrm>
            <a:off x="791913" y="4493693"/>
            <a:ext cx="2088330" cy="368916"/>
          </a:xfrm>
          <a:prstGeom prst="roundRect">
            <a:avLst>
              <a:gd name="adj" fmla="val 50000"/>
            </a:avLst>
          </a:prstGeom>
          <a:solidFill>
            <a:srgbClr val="24629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6290"/>
              </a:solidFill>
              <a:effectLst/>
              <a:uLnTx/>
              <a:uFillTx/>
              <a:latin typeface="Arial" panose="020B0604020202020204" pitchFamily="34" charset="0"/>
              <a:cs typeface="Arial" panose="020B0604020202020204" pitchFamily="34" charset="0"/>
              <a:sym typeface="+mn-lt"/>
            </a:endParaRPr>
          </a:p>
        </p:txBody>
      </p:sp>
      <p:sp>
        <p:nvSpPr>
          <p:cNvPr id="14" name="矩形 13"/>
          <p:cNvSpPr/>
          <p:nvPr/>
        </p:nvSpPr>
        <p:spPr>
          <a:xfrm>
            <a:off x="960155" y="4521588"/>
            <a:ext cx="1774048" cy="33718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i="0" u="none" strike="noStrike" kern="1200" cap="none" spc="0" normalizeH="0" baseline="0" noProof="0" dirty="0" smtClean="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rPr>
              <a:t>PART.03</a:t>
            </a:r>
            <a:endParaRPr kumimoji="0" lang="zh-CN" altLang="en-US" sz="160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 y="0"/>
            <a:ext cx="12189611" cy="6858000"/>
          </a:xfrm>
          <a:prstGeom prst="rect">
            <a:avLst/>
          </a:prstGeom>
        </p:spPr>
      </p:pic>
      <p:sp>
        <p:nvSpPr>
          <p:cNvPr id="16" name="文本框 15"/>
          <p:cNvSpPr txBox="1"/>
          <p:nvPr/>
        </p:nvSpPr>
        <p:spPr>
          <a:xfrm>
            <a:off x="1136015" y="521335"/>
            <a:ext cx="5321300" cy="491490"/>
          </a:xfrm>
          <a:prstGeom prst="rect">
            <a:avLst/>
          </a:prstGeom>
          <a:noFill/>
        </p:spPr>
        <p:txBody>
          <a:bodyPr wrap="square" rtlCol="0">
            <a:spAutoFit/>
          </a:bodyPr>
          <a:lstStyle/>
          <a:p>
            <a:r>
              <a:rPr sz="2600" dirty="0" smtClean="0">
                <a:solidFill>
                  <a:srgbClr val="246290"/>
                </a:solidFill>
                <a:latin typeface="汉仪雅酷黑 65W" panose="020B0604020202020204" pitchFamily="34" charset="-122"/>
                <a:ea typeface="汉仪雅酷黑 65W" panose="020B0604020202020204" pitchFamily="34" charset="-122"/>
              </a:rPr>
              <a:t>QT框架中访问者模式的使用</a:t>
            </a:r>
            <a:endParaRPr sz="2600" dirty="0" smtClean="0">
              <a:solidFill>
                <a:srgbClr val="246290"/>
              </a:solidFill>
              <a:latin typeface="汉仪雅酷黑 65W" panose="020B0604020202020204" pitchFamily="34" charset="-122"/>
              <a:ea typeface="汉仪雅酷黑 65W" panose="020B0604020202020204" pitchFamily="34"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89763" y="447034"/>
            <a:ext cx="659330" cy="633340"/>
          </a:xfrm>
          <a:prstGeom prst="rect">
            <a:avLst/>
          </a:prstGeom>
        </p:spPr>
      </p:pic>
      <p:pic>
        <p:nvPicPr>
          <p:cNvPr id="19" name="图片 18"/>
          <p:cNvPicPr>
            <a:picLocks noChangeAspect="1"/>
          </p:cNvPicPr>
          <p:nvPr/>
        </p:nvPicPr>
        <p:blipFill>
          <a:blip r:embed="rId3"/>
          <a:stretch>
            <a:fillRect/>
          </a:stretch>
        </p:blipFill>
        <p:spPr>
          <a:xfrm>
            <a:off x="6911500" y="1885339"/>
            <a:ext cx="5297429" cy="4972662"/>
          </a:xfrm>
          <a:prstGeom prst="rect">
            <a:avLst/>
          </a:prstGeom>
        </p:spPr>
      </p:pic>
      <p:sp>
        <p:nvSpPr>
          <p:cNvPr id="30" name="1"/>
          <p:cNvSpPr txBox="1">
            <a:spLocks noChangeArrowheads="1"/>
          </p:cNvSpPr>
          <p:nvPr/>
        </p:nvSpPr>
        <p:spPr bwMode="auto">
          <a:xfrm>
            <a:off x="8086090" y="415925"/>
            <a:ext cx="3481705" cy="5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lang="zh-CN" altLang="en-US" sz="2400" noProof="0" dirty="0" smtClean="0">
                <a:ln>
                  <a:noFill/>
                </a:ln>
                <a:solidFill>
                  <a:schemeClr val="tx1">
                    <a:lumMod val="75000"/>
                    <a:lumOff val="25000"/>
                  </a:schemeClr>
                </a:solidFill>
                <a:effectLst/>
                <a:uLnTx/>
                <a:uFillTx/>
                <a:latin typeface="汉仪雅酷黑 65W" panose="020B0604020202020204" pitchFamily="34" charset="-122"/>
                <a:ea typeface="汉仪雅酷黑 65W" panose="020B0604020202020204" pitchFamily="34" charset="-122"/>
                <a:cs typeface="+mn-ea"/>
                <a:sym typeface="+mn-ea"/>
              </a:rPr>
              <a:t>QT文件系统包含的类</a:t>
            </a:r>
            <a:endParaRPr kumimoji="0" lang="zh-CN" altLang="en-US" sz="2400" i="0" u="none" strike="noStrike" kern="1200" cap="none" spc="0" normalizeH="0" baseline="0" noProof="0" dirty="0" smtClean="0">
              <a:ln>
                <a:noFill/>
              </a:ln>
              <a:solidFill>
                <a:schemeClr val="tx1">
                  <a:lumMod val="75000"/>
                  <a:lumOff val="25000"/>
                </a:schemeClr>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3" name="圆角矩形 2"/>
          <p:cNvSpPr/>
          <p:nvPr>
            <p:custDataLst>
              <p:tags r:id="rId4"/>
            </p:custDataLst>
          </p:nvPr>
        </p:nvSpPr>
        <p:spPr>
          <a:xfrm>
            <a:off x="6969125" y="824865"/>
            <a:ext cx="4866005" cy="2592070"/>
          </a:xfrm>
          <a:prstGeom prst="roundRect">
            <a:avLst>
              <a:gd name="adj" fmla="val 30067"/>
            </a:avLst>
          </a:prstGeom>
          <a:solidFill>
            <a:srgbClr val="318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2D323C"/>
              </a:solidFill>
              <a:latin typeface="汉仪雅酷黑 65W" panose="020B0604020202020204" pitchFamily="34" charset="-122"/>
              <a:ea typeface="汉仪雅酷黑 65W" panose="020B0604020202020204" pitchFamily="34" charset="-122"/>
              <a:cs typeface="+mn-ea"/>
              <a:sym typeface="+mn-lt"/>
            </a:endParaRPr>
          </a:p>
        </p:txBody>
      </p:sp>
      <p:sp>
        <p:nvSpPr>
          <p:cNvPr id="31" name="1"/>
          <p:cNvSpPr txBox="1">
            <a:spLocks noChangeArrowheads="1"/>
          </p:cNvSpPr>
          <p:nvPr/>
        </p:nvSpPr>
        <p:spPr bwMode="auto">
          <a:xfrm>
            <a:off x="7253605" y="911860"/>
            <a:ext cx="4187190" cy="212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342900" indent="-342900">
              <a:lnSpc>
                <a:spcPct val="150000"/>
              </a:lnSpc>
              <a:buFont typeface="Arial" panose="020B0604020202020204" pitchFamily="34" charset="0"/>
              <a:buChar char="•"/>
              <a:defRPr/>
            </a:pP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QDir类</a:t>
            </a:r>
            <a:r>
              <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ea"/>
              </a:rPr>
              <a:t>：在文件树中查找文件；</a:t>
            </a:r>
            <a:endPar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ea"/>
            </a:endParaRPr>
          </a:p>
          <a:p>
            <a:pPr marL="342900" indent="-342900">
              <a:lnSpc>
                <a:spcPct val="150000"/>
              </a:lnSpc>
              <a:buFont typeface="Arial" panose="020B0604020202020204" pitchFamily="34" charset="0"/>
              <a:buChar char="•"/>
              <a:defRPr/>
            </a:pP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QFileInfo类</a:t>
            </a:r>
            <a:r>
              <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ea"/>
              </a:rPr>
              <a:t>：查询文件信息；</a:t>
            </a:r>
            <a:endPar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ea"/>
            </a:endParaRPr>
          </a:p>
          <a:p>
            <a:pPr indent="0">
              <a:lnSpc>
                <a:spcPct val="150000"/>
              </a:lnSpc>
              <a:buFont typeface="Arial" panose="020B0604020202020204" pitchFamily="34" charset="0"/>
              <a:buNone/>
              <a:defRPr/>
            </a:pPr>
            <a:endPar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ea"/>
            </a:endParaRPr>
          </a:p>
          <a:p>
            <a:pPr marL="342900" indent="-342900" algn="l">
              <a:lnSpc>
                <a:spcPct val="150000"/>
              </a:lnSpc>
              <a:buClrTx/>
              <a:buSzTx/>
              <a:buFont typeface="Arial" panose="020B0604020202020204" pitchFamily="34" charset="0"/>
              <a:buChar char="•"/>
              <a:defRPr/>
            </a:pPr>
            <a:r>
              <a:rPr lang="zh-CN" altLang="en-US" sz="2000" b="1" noProof="0" dirty="0">
                <a:ln>
                  <a:noFill/>
                </a:ln>
                <a:solidFill>
                  <a:schemeClr val="bg1"/>
                </a:solidFill>
                <a:effectLst>
                  <a:outerShdw blurRad="38100" dist="38100" dir="2700000" algn="tl">
                    <a:srgbClr val="000000">
                      <a:alpha val="43137"/>
                    </a:srgbClr>
                  </a:outerShdw>
                </a:effectLst>
                <a:uLnTx/>
                <a:uFillTx/>
                <a:latin typeface="汉仪细等线简" panose="02010609000101010101" pitchFamily="49" charset="-122"/>
                <a:ea typeface="汉仪细等线简" panose="02010609000101010101" pitchFamily="49" charset="-122"/>
                <a:cs typeface="+mn-ea"/>
                <a:sym typeface="+mn-ea"/>
              </a:rPr>
              <a:t>FileVisitor类</a:t>
            </a:r>
            <a:r>
              <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ea"/>
              </a:rPr>
              <a:t>：查找文件树中所有符合要求的文件并执行。</a:t>
            </a:r>
            <a:endPar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endParaRPr>
          </a:p>
          <a:p>
            <a:pPr marL="342900" indent="-342900">
              <a:lnSpc>
                <a:spcPct val="150000"/>
              </a:lnSpc>
              <a:buFont typeface="Arial" panose="020B0604020202020204" pitchFamily="34" charset="0"/>
              <a:buChar char="•"/>
              <a:defRPr/>
            </a:pPr>
            <a:endParaRPr lang="zh-CN" altLang="en-US" sz="2000" noProof="0" dirty="0">
              <a:ln>
                <a:noFill/>
              </a:ln>
              <a:solidFill>
                <a:schemeClr val="bg1"/>
              </a:solidFill>
              <a:effectLst/>
              <a:uLnTx/>
              <a:uFillTx/>
              <a:latin typeface="汉仪细等线简" panose="02010609000101010101" pitchFamily="49" charset="-122"/>
              <a:ea typeface="汉仪细等线简" panose="02010609000101010101" pitchFamily="49" charset="-122"/>
              <a:cs typeface="+mn-ea"/>
              <a:sym typeface="+mn-lt"/>
            </a:endParaRPr>
          </a:p>
        </p:txBody>
      </p:sp>
      <p:sp>
        <p:nvSpPr>
          <p:cNvPr id="32" name="圆角矩形 31"/>
          <p:cNvSpPr/>
          <p:nvPr/>
        </p:nvSpPr>
        <p:spPr>
          <a:xfrm>
            <a:off x="605155" y="1016000"/>
            <a:ext cx="6179185" cy="1691640"/>
          </a:xfrm>
          <a:prstGeom prst="roundRect">
            <a:avLst>
              <a:gd name="adj" fmla="val 30067"/>
            </a:avLst>
          </a:prstGeom>
          <a:solidFill>
            <a:srgbClr val="318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D323C"/>
              </a:solidFill>
              <a:latin typeface="汉仪雅酷黑 65W" panose="020B0604020202020204" pitchFamily="34" charset="-122"/>
              <a:ea typeface="汉仪雅酷黑 65W" panose="020B0604020202020204" pitchFamily="34" charset="-122"/>
              <a:cs typeface="+mn-ea"/>
              <a:sym typeface="+mn-lt"/>
            </a:endParaRPr>
          </a:p>
        </p:txBody>
      </p:sp>
      <p:sp>
        <p:nvSpPr>
          <p:cNvPr id="33" name="1"/>
          <p:cNvSpPr txBox="1">
            <a:spLocks noChangeArrowheads="1"/>
          </p:cNvSpPr>
          <p:nvPr/>
        </p:nvSpPr>
        <p:spPr bwMode="auto">
          <a:xfrm>
            <a:off x="1035685" y="1093470"/>
            <a:ext cx="5521325" cy="137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just" defTabSz="1216025" rtl="0" eaLnBrk="1" fontAlgn="auto" latinLnBrk="0" hangingPunct="1">
              <a:lnSpc>
                <a:spcPct val="130000"/>
              </a:lnSpc>
              <a:spcBef>
                <a:spcPct val="20000"/>
              </a:spcBef>
              <a:spcAft>
                <a:spcPts val="0"/>
              </a:spcAft>
              <a:buClrTx/>
              <a:buSzTx/>
              <a:buFontTx/>
              <a:buNone/>
              <a:defRPr/>
            </a:pPr>
            <a:r>
              <a:rPr lang="zh-CN" altLang="en-US" sz="1600">
                <a:solidFill>
                  <a:schemeClr val="bg1"/>
                </a:solidFill>
                <a:sym typeface="+mn-ea"/>
              </a:rPr>
              <a:t>QT框架使用访问者模式来实现文件的读写。</a:t>
            </a:r>
            <a:endParaRPr lang="zh-CN" altLang="en-US" sz="1600">
              <a:solidFill>
                <a:schemeClr val="bg1"/>
              </a:solidFill>
              <a:sym typeface="+mn-ea"/>
            </a:endParaRPr>
          </a:p>
          <a:p>
            <a:pPr marL="0" marR="0" lvl="0" indent="0" algn="just" defTabSz="1216025" rtl="0" eaLnBrk="1" fontAlgn="auto" latinLnBrk="0" hangingPunct="1">
              <a:lnSpc>
                <a:spcPct val="130000"/>
              </a:lnSpc>
              <a:spcBef>
                <a:spcPct val="20000"/>
              </a:spcBef>
              <a:spcAft>
                <a:spcPts val="0"/>
              </a:spcAft>
              <a:buClrTx/>
              <a:buSzTx/>
              <a:buFontTx/>
              <a:buNone/>
              <a:defRPr/>
            </a:pPr>
            <a:r>
              <a:rPr lang="zh-CN" altLang="en-US" sz="1600">
                <a:solidFill>
                  <a:schemeClr val="bg1"/>
                </a:solidFill>
                <a:sym typeface="+mn-ea"/>
              </a:rPr>
              <a:t>通过谨慎的接口设计实现代码的最大化复用。</a:t>
            </a:r>
            <a:endParaRPr lang="zh-CN" altLang="en-US" sz="1600">
              <a:solidFill>
                <a:schemeClr val="bg1"/>
              </a:solidFill>
              <a:sym typeface="+mn-ea"/>
            </a:endParaRPr>
          </a:p>
          <a:p>
            <a:pPr marL="0" marR="0" lvl="0" indent="0" algn="just" defTabSz="1216025" rtl="0" eaLnBrk="1" fontAlgn="auto" latinLnBrk="0" hangingPunct="1">
              <a:lnSpc>
                <a:spcPct val="130000"/>
              </a:lnSpc>
              <a:spcBef>
                <a:spcPct val="20000"/>
              </a:spcBef>
              <a:spcAft>
                <a:spcPts val="0"/>
              </a:spcAft>
              <a:buClrTx/>
              <a:buSzTx/>
              <a:buFontTx/>
              <a:buNone/>
              <a:defRPr/>
            </a:pPr>
            <a:r>
              <a:rPr lang="zh-CN" altLang="en-US" sz="1600">
                <a:solidFill>
                  <a:schemeClr val="bg1"/>
                </a:solidFill>
                <a:sym typeface="+mn-ea"/>
              </a:rPr>
              <a:t>同时，通过将访问者代码与应用层逻辑分离，提供了一个能被其他程序使用的FileVisitor。</a:t>
            </a:r>
            <a:endParaRPr kumimoji="0" lang="zh-CN" altLang="en-US" sz="160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mn-ea"/>
              <a:sym typeface="+mn-ea"/>
            </a:endParaRPr>
          </a:p>
        </p:txBody>
      </p:sp>
      <p:pic>
        <p:nvPicPr>
          <p:cNvPr id="140001718" name="图片 1"/>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tretch>
            <a:fillRect/>
          </a:stretch>
        </p:blipFill>
        <p:spPr>
          <a:xfrm>
            <a:off x="723265" y="3192145"/>
            <a:ext cx="5975350" cy="3092450"/>
          </a:xfrm>
          <a:prstGeom prst="rect">
            <a:avLst/>
          </a:prstGeom>
        </p:spPr>
      </p:pic>
      <p:sp>
        <p:nvSpPr>
          <p:cNvPr id="2" name="1"/>
          <p:cNvSpPr txBox="1">
            <a:spLocks noChangeArrowheads="1"/>
          </p:cNvSpPr>
          <p:nvPr/>
        </p:nvSpPr>
        <p:spPr bwMode="auto">
          <a:xfrm>
            <a:off x="808990" y="2858135"/>
            <a:ext cx="5804535"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lang="zh-CN" altLang="en-US" noProof="0" dirty="0" smtClean="0">
                <a:ln>
                  <a:noFill/>
                </a:ln>
                <a:solidFill>
                  <a:schemeClr val="tx1">
                    <a:lumMod val="75000"/>
                    <a:lumOff val="25000"/>
                  </a:schemeClr>
                </a:solidFill>
                <a:effectLst/>
                <a:uLnTx/>
                <a:uFillTx/>
                <a:latin typeface="Calisto MT" panose="02040603050505030304" charset="0"/>
                <a:ea typeface="汉仪雅酷黑 65W" panose="020B0604020202020204" pitchFamily="34" charset="-122"/>
                <a:cs typeface="Calisto MT" panose="02040603050505030304" charset="0"/>
                <a:sym typeface="+mn-ea"/>
              </a:rPr>
              <a:t>src/libs/utils/filevisitor.h 头文件</a:t>
            </a:r>
            <a:endParaRPr lang="zh-CN" altLang="en-US" noProof="0" dirty="0" smtClean="0">
              <a:ln>
                <a:noFill/>
              </a:ln>
              <a:solidFill>
                <a:schemeClr val="tx1">
                  <a:lumMod val="75000"/>
                  <a:lumOff val="25000"/>
                </a:schemeClr>
              </a:solidFill>
              <a:effectLst/>
              <a:uLnTx/>
              <a:uFillTx/>
              <a:latin typeface="Calisto MT" panose="02040603050505030304" charset="0"/>
              <a:ea typeface="汉仪雅酷黑 65W" panose="020B0604020202020204" pitchFamily="34" charset="-122"/>
              <a:cs typeface="Calisto MT" panose="02040603050505030304" charset="0"/>
              <a:sym typeface="+mn-ea"/>
            </a:endParaRPr>
          </a:p>
        </p:txBody>
      </p:sp>
      <p:pic>
        <p:nvPicPr>
          <p:cNvPr id="4" name="图片 3"/>
          <p:cNvPicPr>
            <a:picLocks noChangeAspect="1"/>
          </p:cNvPicPr>
          <p:nvPr>
            <p:custDataLst>
              <p:tags r:id="rId7"/>
            </p:custDataLst>
          </p:nvPr>
        </p:nvPicPr>
        <p:blipFill>
          <a:blip r:embed="rId8">
            <a:clrChange>
              <a:clrFrom>
                <a:srgbClr val="FFFFFF">
                  <a:alpha val="100000"/>
                </a:srgbClr>
              </a:clrFrom>
              <a:clrTo>
                <a:srgbClr val="FFFFFF">
                  <a:alpha val="100000"/>
                  <a:alpha val="0"/>
                </a:srgbClr>
              </a:clrTo>
            </a:clrChange>
          </a:blip>
          <a:stretch>
            <a:fillRect/>
          </a:stretch>
        </p:blipFill>
        <p:spPr>
          <a:xfrm>
            <a:off x="6557010" y="3563620"/>
            <a:ext cx="5558790" cy="2771775"/>
          </a:xfrm>
          <a:prstGeom prst="rect">
            <a:avLst/>
          </a:prstGeom>
        </p:spPr>
      </p:pic>
      <p:cxnSp>
        <p:nvCxnSpPr>
          <p:cNvPr id="5" name="直接连接符 4"/>
          <p:cNvCxnSpPr/>
          <p:nvPr/>
        </p:nvCxnSpPr>
        <p:spPr>
          <a:xfrm flipV="1">
            <a:off x="7437755" y="2249805"/>
            <a:ext cx="4457065" cy="21590"/>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sp>
        <p:nvSpPr>
          <p:cNvPr id="6" name="圆角矩形 5"/>
          <p:cNvSpPr/>
          <p:nvPr/>
        </p:nvSpPr>
        <p:spPr>
          <a:xfrm>
            <a:off x="6977380" y="5241290"/>
            <a:ext cx="2682875" cy="72644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1"/>
          <p:cNvSpPr txBox="1">
            <a:spLocks noChangeArrowheads="1"/>
          </p:cNvSpPr>
          <p:nvPr>
            <p:custDataLst>
              <p:tags r:id="rId9"/>
            </p:custDataLst>
          </p:nvPr>
        </p:nvSpPr>
        <p:spPr bwMode="auto">
          <a:xfrm>
            <a:off x="9110345" y="5866130"/>
            <a:ext cx="2330450" cy="2609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rgbClr val="FFFFFF"/>
          </a:lnRef>
          <a:fillRef idx="2">
            <a:schemeClr val="accent1"/>
          </a:fillRef>
          <a:effectRef idx="0">
            <a:srgbClr val="FFFFFF"/>
          </a:effectRef>
          <a:fontRef idx="minor">
            <a:schemeClr val="lt1"/>
          </a:fontRef>
        </p:style>
        <p:txBody>
          <a:bodyPr wrap="square" lIns="0" tIns="0" rIns="0" bIns="0">
            <a:noAutofit/>
          </a:bodyPr>
          <a:lstStyle>
            <a:lvl1pPr defTabSz="1216025">
              <a:defRPr>
                <a:solidFill>
                  <a:schemeClr val="tx1"/>
                </a:solidFill>
                <a:latin typeface="Arial" panose="020B0604020202020204" pitchFamily="34" charset="0"/>
                <a:ea typeface="微软雅黑" panose="020B0503020204020204" charset="-122"/>
              </a:defRPr>
            </a:lvl1pPr>
            <a:lvl2pPr marL="742950" indent="-285750" defTabSz="1216025">
              <a:defRPr>
                <a:solidFill>
                  <a:schemeClr val="tx1"/>
                </a:solidFill>
                <a:latin typeface="Arial" panose="020B0604020202020204" pitchFamily="34" charset="0"/>
                <a:ea typeface="微软雅黑" panose="020B0503020204020204" charset="-122"/>
              </a:defRPr>
            </a:lvl2pPr>
            <a:lvl3pPr marL="1143000" indent="-228600" defTabSz="1216025">
              <a:defRPr>
                <a:solidFill>
                  <a:schemeClr val="tx1"/>
                </a:solidFill>
                <a:latin typeface="Arial" panose="020B0604020202020204" pitchFamily="34" charset="0"/>
                <a:ea typeface="微软雅黑" panose="020B0503020204020204" charset="-122"/>
              </a:defRPr>
            </a:lvl3pPr>
            <a:lvl4pPr marL="1600200" indent="-228600" defTabSz="1216025">
              <a:defRPr>
                <a:solidFill>
                  <a:schemeClr val="tx1"/>
                </a:solidFill>
                <a:latin typeface="Arial" panose="020B0604020202020204" pitchFamily="34" charset="0"/>
                <a:ea typeface="微软雅黑" panose="020B0503020204020204" charset="-122"/>
              </a:defRPr>
            </a:lvl4pPr>
            <a:lvl5pPr marL="2057400" indent="-228600" defTabSz="1216025">
              <a:defRPr>
                <a:solidFill>
                  <a:schemeClr val="tx1"/>
                </a:solidFill>
                <a:latin typeface="Arial" panose="020B060402020202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kumimoji="0" lang="zh-CN" altLang="en-US" i="0" u="none" strike="noStrike" kern="1200" cap="none" spc="0" normalizeH="0" baseline="0" noProof="0" dirty="0" smtClean="0">
                <a:ln>
                  <a:noFill/>
                </a:ln>
                <a:solidFill>
                  <a:schemeClr val="tx1">
                    <a:lumMod val="75000"/>
                    <a:lumOff val="25000"/>
                  </a:schemeClr>
                </a:solidFill>
                <a:effectLst/>
                <a:uLnTx/>
                <a:uFillTx/>
                <a:latin typeface="汉仪雅酷黑 65W" panose="020B0604020202020204" pitchFamily="34" charset="-122"/>
                <a:ea typeface="汉仪雅酷黑 65W" panose="020B0604020202020204" pitchFamily="34" charset="-122"/>
                <a:cs typeface="+mn-ea"/>
                <a:sym typeface="+mn-lt"/>
              </a:rPr>
              <a:t>对文件查找的约束条件</a:t>
            </a:r>
            <a:endParaRPr kumimoji="0" lang="zh-CN" altLang="en-US" i="0" u="none" strike="noStrike" kern="1200" cap="none" spc="0" normalizeH="0" baseline="0" noProof="0" dirty="0" smtClean="0">
              <a:ln>
                <a:noFill/>
              </a:ln>
              <a:solidFill>
                <a:schemeClr val="tx1">
                  <a:lumMod val="75000"/>
                  <a:lumOff val="25000"/>
                </a:schemeClr>
              </a:solidFill>
              <a:effectLst/>
              <a:uLnTx/>
              <a:uFillTx/>
              <a:latin typeface="汉仪雅酷黑 65W" panose="020B0604020202020204" pitchFamily="34" charset="-122"/>
              <a:ea typeface="汉仪雅酷黑 65W" panose="020B0604020202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PA" val="v4.1.3"/>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PA" val="v4.1.3"/>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ISLIDE.ICON" val="#407153;#393958;#394059;#392073;"/>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PA" val="v4.1.3"/>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commondata" val="eyJoZGlkIjoiNTIxOWM3MWRjNzY4MjlhYTI3Y2E1ZDhlM2I4NmM3ZDU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2196</Words>
  <Application>WPS 演示</Application>
  <PresentationFormat>宽屏</PresentationFormat>
  <Paragraphs>189</Paragraphs>
  <Slides>15</Slides>
  <Notes>1</Notes>
  <HiddenSlides>1</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15</vt:i4>
      </vt:variant>
    </vt:vector>
  </HeadingPairs>
  <TitlesOfParts>
    <vt:vector size="38" baseType="lpstr">
      <vt:lpstr>Arial</vt:lpstr>
      <vt:lpstr>宋体</vt:lpstr>
      <vt:lpstr>Wingdings</vt:lpstr>
      <vt:lpstr>思源黑体 CN Heavy</vt:lpstr>
      <vt:lpstr>黑体</vt:lpstr>
      <vt:lpstr>Arial</vt:lpstr>
      <vt:lpstr>微软雅黑</vt:lpstr>
      <vt:lpstr>汉仪雅酷黑 65W</vt:lpstr>
      <vt:lpstr>思源黑体 CN Normal</vt:lpstr>
      <vt:lpstr>汉仪铁线黑-65简</vt:lpstr>
      <vt:lpstr>汉仪细等线简</vt:lpstr>
      <vt:lpstr>等线</vt:lpstr>
      <vt:lpstr>Arial Unicode MS</vt:lpstr>
      <vt:lpstr>等线 Light</vt:lpstr>
      <vt:lpstr>Calibri</vt:lpstr>
      <vt:lpstr>隶书</vt:lpstr>
      <vt:lpstr>华文楷体</vt:lpstr>
      <vt:lpstr>Malgun Gothic Semilight</vt:lpstr>
      <vt:lpstr>Microsoft YaHei UI</vt:lpstr>
      <vt:lpstr>MS PGothic</vt:lpstr>
      <vt:lpstr>Cambria Math</vt:lpstr>
      <vt:lpstr>Calisto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BMI</dc:creator>
  <cp:lastModifiedBy>天子笑</cp:lastModifiedBy>
  <cp:revision>48</cp:revision>
  <dcterms:created xsi:type="dcterms:W3CDTF">2021-12-25T11:12:00Z</dcterms:created>
  <dcterms:modified xsi:type="dcterms:W3CDTF">2023-10-18T10:46:42Z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2BF965F5FD8A40B495B383B88F13C011_11</vt:lpwstr>
  </property>
  <property fmtid="{D5CDD505-2E9C-101B-9397-08002B2CF9AE}" pid="3" name="KSOProductBuildVer">
    <vt:lpwstr>2052-12.1.0.15712</vt:lpwstr>
  </property>
</Properties>
</file>